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330" r:id="rId3"/>
    <p:sldId id="310" r:id="rId4"/>
    <p:sldId id="351" r:id="rId5"/>
    <p:sldId id="352" r:id="rId6"/>
    <p:sldId id="332" r:id="rId7"/>
    <p:sldId id="340" r:id="rId8"/>
    <p:sldId id="336" r:id="rId9"/>
    <p:sldId id="337" r:id="rId10"/>
    <p:sldId id="353" r:id="rId11"/>
    <p:sldId id="338" r:id="rId12"/>
    <p:sldId id="341" r:id="rId13"/>
    <p:sldId id="348" r:id="rId14"/>
    <p:sldId id="349" r:id="rId15"/>
    <p:sldId id="35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002060"/>
    <a:srgbClr val="7030A0"/>
    <a:srgbClr val="FF8B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6"/>
    <p:restoredTop sz="93692"/>
  </p:normalViewPr>
  <p:slideViewPr>
    <p:cSldViewPr snapToGrid="0" snapToObjects="1">
      <p:cViewPr varScale="1">
        <p:scale>
          <a:sx n="120" d="100"/>
          <a:sy n="120" d="100"/>
        </p:scale>
        <p:origin x="21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E377-900D-374B-A0F2-ED6340A13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8DD7DC-F428-D646-8A82-B331CC3E4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14D124-A892-2347-AC0F-9CCA4699F9B5}"/>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1BE82C88-B460-9F41-9B20-179124D30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408-62E3-DB45-B76C-33EAE45C2512}"/>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63632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3D6A-5D36-CB4E-B92D-9DEFCAFA46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DFA5E8-D012-8649-A295-C07C636FA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7EFEC-106E-6347-8439-87B492B3BE7E}"/>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86113D2D-C996-264F-9A16-D849480EC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CAF6F-A4ED-4D43-90BD-2E5738CB35CF}"/>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97291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AB8E5-BD75-B142-B1BB-9EF24DBB99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EBFB0-C949-6442-9165-BB7EB1E4E1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240AB-FABE-ED4D-8F5F-C70E37DFF27F}"/>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8B96541C-0506-6F4E-8BC0-398665A54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DF98-6733-B54E-826F-FB373DB7DF20}"/>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33555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98EF-03FD-0845-AB44-51B6F023B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B33F1-F2B1-FE43-ACC6-2B4B37986A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8DDCB-C145-974C-A06A-54A3FE4DDEEB}"/>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67C6EEAF-56D9-3447-A290-B0AB873E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BFE4C-8C5A-2843-AB7F-A3445C4BFFAC}"/>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6252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498B-14DB-5840-A3A9-E31C058E7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7CA74-FE08-3941-A3A6-06EC5244C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7A0FF0-B712-6F41-98C3-662FDF1995D4}"/>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93FE11ED-627E-FB4A-8701-D09BC8805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C59D-A94D-E346-8EF4-6206BBCB12C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92454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40C-ECBD-B449-8F10-CBFCE1680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7E027-9CF1-6740-96C8-74D3A7DA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885E6-F73B-C344-9879-CD458A1FE6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ADBF04-3B43-D54C-8D7A-BD8A6F635AE6}"/>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5660B16A-4B1B-9E49-9501-35AE463BA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D7C7B-E0E1-514A-939D-61F7EB5A6B9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18734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ADFE-7951-3542-9131-EB3AD089F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6D0058-9465-3E4C-8B91-409160046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369777-B2F3-074B-AD04-E347E66904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83CB2-4986-0848-BBF9-217BEC499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8434C6-65E6-7E4F-9532-F6A2D52627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A42E3-36AD-6745-9E8C-DA768CCB13E9}"/>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8" name="Footer Placeholder 7">
            <a:extLst>
              <a:ext uri="{FF2B5EF4-FFF2-40B4-BE49-F238E27FC236}">
                <a16:creationId xmlns:a16="http://schemas.microsoft.com/office/drawing/2014/main" id="{8F7FBE2F-99FD-864E-8521-C7D2122F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FCB89-92E6-0741-B8B4-0965FFAB507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89465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87B-61B0-1E41-8C34-C052A328D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E90DB2-0A08-9C4B-8D83-932C67E73558}"/>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4" name="Footer Placeholder 3">
            <a:extLst>
              <a:ext uri="{FF2B5EF4-FFF2-40B4-BE49-F238E27FC236}">
                <a16:creationId xmlns:a16="http://schemas.microsoft.com/office/drawing/2014/main" id="{9FB958C7-2F0C-6549-9AE9-F4AD403B1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1472C-4454-0740-AE82-052FAF25F69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24989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9FEB1-ECBD-8546-9AB4-679674AA5854}"/>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3" name="Footer Placeholder 2">
            <a:extLst>
              <a:ext uri="{FF2B5EF4-FFF2-40B4-BE49-F238E27FC236}">
                <a16:creationId xmlns:a16="http://schemas.microsoft.com/office/drawing/2014/main" id="{0D3405CE-33E5-D24E-AABB-3B7599F5C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7FF66-9277-1248-9CC9-0D19E3B70BF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35429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368D-122C-B241-97B7-0507B98347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E008E-74F0-B14B-9EC0-4F8E25C78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474EC-49B4-E040-961A-417546275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7B2A08-A615-3141-B41A-470BF345F4D6}"/>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66A6B514-BDE4-474F-B03A-927BD74D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BC561-DC10-7840-84CE-B1A53EC408D3}"/>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580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B749-8A2B-714B-A25C-E564038D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4C6C4-743E-8646-A958-E1B5F16802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EDC0B5-F7CB-5F4A-BCF9-F562344DA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181C0-CBBF-F947-A0F5-C88CA7E6F6B5}"/>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1C55CF0E-6D46-C245-AFFA-8666B2050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E3A1A-7084-CE4D-9B99-2584083B6496}"/>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6512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1EB38F-0518-BA45-9E05-AA8B12C2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FC9873-9317-EA4F-ACC3-CDD587080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F3D92-818F-4348-B732-15EE893C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050857C4-054D-1B48-8EBF-82A394E98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0571D-4EA6-884C-BF20-95E9595D7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0C599-2B85-784D-AE6F-C9994CCD078C}" type="slidenum">
              <a:rPr lang="en-US" smtClean="0"/>
              <a:t>‹#›</a:t>
            </a:fld>
            <a:endParaRPr lang="en-US"/>
          </a:p>
        </p:txBody>
      </p:sp>
    </p:spTree>
    <p:extLst>
      <p:ext uri="{BB962C8B-B14F-4D97-AF65-F5344CB8AC3E}">
        <p14:creationId xmlns:p14="http://schemas.microsoft.com/office/powerpoint/2010/main" val="86712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it.ly/34FQdHr"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AB30EC-6E36-B742-B7AE-7B4F5A58DC23}"/>
              </a:ext>
            </a:extLst>
          </p:cNvPr>
          <p:cNvSpPr>
            <a:spLocks noGrp="1"/>
          </p:cNvSpPr>
          <p:nvPr>
            <p:ph type="sldNum" sz="quarter" idx="12"/>
          </p:nvPr>
        </p:nvSpPr>
        <p:spPr/>
        <p:txBody>
          <a:bodyPr/>
          <a:lstStyle/>
          <a:p>
            <a:fld id="{1E2C5D69-89DF-344F-96E3-E1C322024D51}" type="slidenum">
              <a:rPr lang="en-US" smtClean="0"/>
              <a:t>1</a:t>
            </a:fld>
            <a:endParaRPr lang="en-US"/>
          </a:p>
        </p:txBody>
      </p:sp>
      <p:sp>
        <p:nvSpPr>
          <p:cNvPr id="35" name="TextBox 34">
            <a:extLst>
              <a:ext uri="{FF2B5EF4-FFF2-40B4-BE49-F238E27FC236}">
                <a16:creationId xmlns:a16="http://schemas.microsoft.com/office/drawing/2014/main" id="{9F94A2AC-C554-C04C-8192-28BA649CF30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IoT with ESP32</a:t>
            </a:r>
          </a:p>
        </p:txBody>
      </p:sp>
      <p:sp>
        <p:nvSpPr>
          <p:cNvPr id="10" name="TextBox 9">
            <a:extLst>
              <a:ext uri="{FF2B5EF4-FFF2-40B4-BE49-F238E27FC236}">
                <a16:creationId xmlns:a16="http://schemas.microsoft.com/office/drawing/2014/main" id="{E2BE9589-6EDD-EC42-9AA5-23474D67F007}"/>
              </a:ext>
            </a:extLst>
          </p:cNvPr>
          <p:cNvSpPr txBox="1"/>
          <p:nvPr/>
        </p:nvSpPr>
        <p:spPr>
          <a:xfrm>
            <a:off x="104503" y="6423183"/>
            <a:ext cx="11982994" cy="261610"/>
          </a:xfrm>
          <a:prstGeom prst="rect">
            <a:avLst/>
          </a:prstGeom>
          <a:solidFill>
            <a:srgbClr val="0070C0"/>
          </a:solidFill>
        </p:spPr>
        <p:txBody>
          <a:bodyPr wrap="square" rtlCol="0">
            <a:spAutoFit/>
          </a:bodyPr>
          <a:lstStyle/>
          <a:p>
            <a:pPr algn="ctr"/>
            <a:r>
              <a:rPr lang="en-US" sz="1100" dirty="0">
                <a:solidFill>
                  <a:srgbClr val="FFFF00"/>
                </a:solidFill>
              </a:rPr>
              <a:t>| IoT with ESP32 | Rev01-JAN2021 |</a:t>
            </a:r>
          </a:p>
        </p:txBody>
      </p:sp>
      <p:pic>
        <p:nvPicPr>
          <p:cNvPr id="14" name="Picture 13">
            <a:extLst>
              <a:ext uri="{FF2B5EF4-FFF2-40B4-BE49-F238E27FC236}">
                <a16:creationId xmlns:a16="http://schemas.microsoft.com/office/drawing/2014/main" id="{DA687849-CFC6-9C45-AE79-A32B0B414BC3}"/>
              </a:ext>
            </a:extLst>
          </p:cNvPr>
          <p:cNvPicPr>
            <a:picLocks noChangeAspect="1"/>
          </p:cNvPicPr>
          <p:nvPr/>
        </p:nvPicPr>
        <p:blipFill>
          <a:blip r:embed="rId2"/>
          <a:stretch>
            <a:fillRect/>
          </a:stretch>
        </p:blipFill>
        <p:spPr>
          <a:xfrm>
            <a:off x="11452975" y="41387"/>
            <a:ext cx="634522" cy="669356"/>
          </a:xfrm>
          <a:prstGeom prst="rect">
            <a:avLst/>
          </a:prstGeom>
        </p:spPr>
      </p:pic>
      <p:sp>
        <p:nvSpPr>
          <p:cNvPr id="7" name="Title 5">
            <a:extLst>
              <a:ext uri="{FF2B5EF4-FFF2-40B4-BE49-F238E27FC236}">
                <a16:creationId xmlns:a16="http://schemas.microsoft.com/office/drawing/2014/main" id="{48FC859C-E270-564C-BB7A-1BF91DA45565}"/>
              </a:ext>
            </a:extLst>
          </p:cNvPr>
          <p:cNvSpPr>
            <a:spLocks noGrp="1"/>
          </p:cNvSpPr>
          <p:nvPr>
            <p:ph type="ctrTitle"/>
          </p:nvPr>
        </p:nvSpPr>
        <p:spPr>
          <a:xfrm>
            <a:off x="6570617" y="1820014"/>
            <a:ext cx="5839098" cy="1876501"/>
          </a:xfrm>
        </p:spPr>
        <p:txBody>
          <a:bodyPr>
            <a:normAutofit/>
          </a:bodyPr>
          <a:lstStyle/>
          <a:p>
            <a:r>
              <a:rPr lang="en-US" sz="3200" b="1" dirty="0">
                <a:solidFill>
                  <a:srgbClr val="002060"/>
                </a:solidFill>
              </a:rPr>
              <a:t>Getting Started with </a:t>
            </a:r>
            <a:br>
              <a:rPr lang="en-US" sz="3200" b="1" dirty="0">
                <a:solidFill>
                  <a:srgbClr val="002060"/>
                </a:solidFill>
              </a:rPr>
            </a:br>
            <a:r>
              <a:rPr lang="en-US" sz="3200" b="1" dirty="0">
                <a:solidFill>
                  <a:srgbClr val="002060"/>
                </a:solidFill>
              </a:rPr>
              <a:t>ESP32 &amp; DHT11</a:t>
            </a:r>
          </a:p>
        </p:txBody>
      </p:sp>
      <p:cxnSp>
        <p:nvCxnSpPr>
          <p:cNvPr id="8" name="Straight Connector 7">
            <a:extLst>
              <a:ext uri="{FF2B5EF4-FFF2-40B4-BE49-F238E27FC236}">
                <a16:creationId xmlns:a16="http://schemas.microsoft.com/office/drawing/2014/main" id="{473BEB79-0008-264C-88BB-D1763AFB7A17}"/>
              </a:ext>
            </a:extLst>
          </p:cNvPr>
          <p:cNvCxnSpPr>
            <a:cxnSpLocks/>
          </p:cNvCxnSpPr>
          <p:nvPr/>
        </p:nvCxnSpPr>
        <p:spPr>
          <a:xfrm>
            <a:off x="7200010" y="3733207"/>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D2DAB0-3D6A-294B-B870-5C61C46B69FA}"/>
              </a:ext>
            </a:extLst>
          </p:cNvPr>
          <p:cNvCxnSpPr>
            <a:cxnSpLocks/>
          </p:cNvCxnSpPr>
          <p:nvPr/>
        </p:nvCxnSpPr>
        <p:spPr>
          <a:xfrm>
            <a:off x="7200010" y="1839878"/>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4D3F74B-CD4A-714D-B70E-37B0EBA08078}"/>
              </a:ext>
            </a:extLst>
          </p:cNvPr>
          <p:cNvPicPr>
            <a:picLocks noChangeAspect="1"/>
          </p:cNvPicPr>
          <p:nvPr/>
        </p:nvPicPr>
        <p:blipFill>
          <a:blip r:embed="rId3"/>
          <a:stretch>
            <a:fillRect/>
          </a:stretch>
        </p:blipFill>
        <p:spPr>
          <a:xfrm>
            <a:off x="419100" y="1256621"/>
            <a:ext cx="6618514" cy="3692044"/>
          </a:xfrm>
          <a:prstGeom prst="rect">
            <a:avLst/>
          </a:prstGeom>
        </p:spPr>
      </p:pic>
      <p:pic>
        <p:nvPicPr>
          <p:cNvPr id="5" name="Picture 4">
            <a:extLst>
              <a:ext uri="{FF2B5EF4-FFF2-40B4-BE49-F238E27FC236}">
                <a16:creationId xmlns:a16="http://schemas.microsoft.com/office/drawing/2014/main" id="{BBEAFEE4-0B55-D04F-93FA-7C0EF7A9A72F}"/>
              </a:ext>
            </a:extLst>
          </p:cNvPr>
          <p:cNvPicPr>
            <a:picLocks noChangeAspect="1"/>
          </p:cNvPicPr>
          <p:nvPr/>
        </p:nvPicPr>
        <p:blipFill>
          <a:blip r:embed="rId4"/>
          <a:stretch>
            <a:fillRect/>
          </a:stretch>
        </p:blipFill>
        <p:spPr>
          <a:xfrm>
            <a:off x="5114210" y="1236495"/>
            <a:ext cx="1876493" cy="1876493"/>
          </a:xfrm>
          <a:prstGeom prst="rect">
            <a:avLst/>
          </a:prstGeom>
        </p:spPr>
      </p:pic>
      <p:sp>
        <p:nvSpPr>
          <p:cNvPr id="3" name="TextBox 2">
            <a:extLst>
              <a:ext uri="{FF2B5EF4-FFF2-40B4-BE49-F238E27FC236}">
                <a16:creationId xmlns:a16="http://schemas.microsoft.com/office/drawing/2014/main" id="{A6C9540E-FA84-0846-BA69-100119878F60}"/>
              </a:ext>
            </a:extLst>
          </p:cNvPr>
          <p:cNvSpPr txBox="1"/>
          <p:nvPr/>
        </p:nvSpPr>
        <p:spPr>
          <a:xfrm>
            <a:off x="8759838" y="3763348"/>
            <a:ext cx="1580882" cy="523220"/>
          </a:xfrm>
          <a:prstGeom prst="rect">
            <a:avLst/>
          </a:prstGeom>
          <a:noFill/>
        </p:spPr>
        <p:txBody>
          <a:bodyPr wrap="none" rtlCol="0">
            <a:spAutoFit/>
          </a:bodyPr>
          <a:lstStyle/>
          <a:p>
            <a:r>
              <a:rPr lang="en-US" sz="1400" b="1" dirty="0" err="1">
                <a:solidFill>
                  <a:srgbClr val="002060"/>
                </a:solidFill>
                <a:latin typeface="Miriam Fixed" panose="020F0502020204030204" pitchFamily="34" charset="0"/>
                <a:cs typeface="Miriam Fixed" panose="020F0502020204030204" pitchFamily="34" charset="0"/>
              </a:rPr>
              <a:t>safyzan</a:t>
            </a:r>
            <a:r>
              <a:rPr lang="en-US" sz="1400" b="1" dirty="0">
                <a:solidFill>
                  <a:srgbClr val="002060"/>
                </a:solidFill>
                <a:latin typeface="Miriam Fixed" panose="020F0502020204030204" pitchFamily="34" charset="0"/>
                <a:cs typeface="Miriam Fixed" panose="020F0502020204030204" pitchFamily="34" charset="0"/>
              </a:rPr>
              <a:t> </a:t>
            </a:r>
            <a:r>
              <a:rPr lang="en-US" sz="1400" b="1" dirty="0" err="1">
                <a:solidFill>
                  <a:srgbClr val="002060"/>
                </a:solidFill>
                <a:latin typeface="Miriam Fixed" panose="020F0502020204030204" pitchFamily="34" charset="0"/>
                <a:cs typeface="Miriam Fixed" panose="020F0502020204030204" pitchFamily="34" charset="0"/>
              </a:rPr>
              <a:t>salim</a:t>
            </a:r>
            <a:endParaRPr lang="en-US" sz="1400" b="1" dirty="0">
              <a:solidFill>
                <a:srgbClr val="002060"/>
              </a:solidFill>
              <a:latin typeface="Miriam Fixed" panose="020F0502020204030204" pitchFamily="34" charset="0"/>
              <a:cs typeface="Miriam Fixed" panose="020F0502020204030204" pitchFamily="34" charset="0"/>
            </a:endParaRPr>
          </a:p>
          <a:p>
            <a:r>
              <a:rPr lang="en-US" sz="1400" b="1" dirty="0">
                <a:solidFill>
                  <a:srgbClr val="002060"/>
                </a:solidFill>
                <a:latin typeface="Miriam Fixed" panose="020F0502020204030204" pitchFamily="34" charset="0"/>
                <a:cs typeface="Miriam Fixed" panose="020F0502020204030204" pitchFamily="34" charset="0"/>
              </a:rPr>
              <a:t>019 622 0575</a:t>
            </a:r>
          </a:p>
        </p:txBody>
      </p:sp>
      <p:sp>
        <p:nvSpPr>
          <p:cNvPr id="12" name="Title 5">
            <a:extLst>
              <a:ext uri="{FF2B5EF4-FFF2-40B4-BE49-F238E27FC236}">
                <a16:creationId xmlns:a16="http://schemas.microsoft.com/office/drawing/2014/main" id="{6919730D-3FD9-F648-9775-E57FFC73DE46}"/>
              </a:ext>
            </a:extLst>
          </p:cNvPr>
          <p:cNvSpPr txBox="1">
            <a:spLocks/>
          </p:cNvSpPr>
          <p:nvPr/>
        </p:nvSpPr>
        <p:spPr>
          <a:xfrm>
            <a:off x="7209901" y="1048023"/>
            <a:ext cx="4687190" cy="8383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a:solidFill>
                  <a:srgbClr val="002060"/>
                </a:solidFill>
              </a:rPr>
              <a:t>Module 2a</a:t>
            </a:r>
            <a:endParaRPr lang="en-US" sz="3200" b="1" dirty="0">
              <a:solidFill>
                <a:srgbClr val="002060"/>
              </a:solidFill>
            </a:endParaRPr>
          </a:p>
        </p:txBody>
      </p:sp>
    </p:spTree>
    <p:extLst>
      <p:ext uri="{BB962C8B-B14F-4D97-AF65-F5344CB8AC3E}">
        <p14:creationId xmlns:p14="http://schemas.microsoft.com/office/powerpoint/2010/main" val="296257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10</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7" name="Rectangle 6">
            <a:extLst>
              <a:ext uri="{FF2B5EF4-FFF2-40B4-BE49-F238E27FC236}">
                <a16:creationId xmlns:a16="http://schemas.microsoft.com/office/drawing/2014/main" id="{346B1E00-BF9C-9041-9331-316DBB6C3CA5}"/>
              </a:ext>
            </a:extLst>
          </p:cNvPr>
          <p:cNvSpPr/>
          <p:nvPr/>
        </p:nvSpPr>
        <p:spPr>
          <a:xfrm>
            <a:off x="451676" y="1019474"/>
            <a:ext cx="10812832" cy="4472956"/>
          </a:xfrm>
          <a:prstGeom prst="rect">
            <a:avLst/>
          </a:prstGeom>
        </p:spPr>
        <p:txBody>
          <a:bodyPr wrap="square">
            <a:spAutoFit/>
          </a:bodyPr>
          <a:lstStyle/>
          <a:p>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Line #18 - #42 are in void loop( ) function</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The </a:t>
            </a:r>
            <a:r>
              <a:rPr lang="en-MY" b="1" i="1" dirty="0">
                <a:solidFill>
                  <a:srgbClr val="002060"/>
                </a:solidFill>
                <a:latin typeface="Arial" panose="020B0604020202020204" pitchFamily="34" charset="0"/>
                <a:cs typeface="Arial" panose="020B0604020202020204" pitchFamily="34" charset="0"/>
              </a:rPr>
              <a:t>loop( ) {…} </a:t>
            </a:r>
            <a:r>
              <a:rPr lang="en-MY" dirty="0">
                <a:solidFill>
                  <a:srgbClr val="002060"/>
                </a:solidFill>
                <a:latin typeface="Arial" panose="020B0604020202020204" pitchFamily="34" charset="0"/>
                <a:cs typeface="Arial" panose="020B0604020202020204" pitchFamily="34" charset="0"/>
              </a:rPr>
              <a:t>function will keep looping infinitely. The sketch written in side this function will run over &amp; over as long the board is still turned on.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Input such as sensors and output such as servos, motors &amp; LEDs are written here. Calculation or formula can be written within this function. Not to forget, conditions &amp; rules too.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DHT11 will feed the reading to ESP32 via D4. At least 3 important information are fed into ESP32 via DHT11; </a:t>
            </a:r>
            <a:r>
              <a:rPr lang="en-MY" dirty="0">
                <a:solidFill>
                  <a:srgbClr val="002060"/>
                </a:solidFill>
                <a:latin typeface="Arial" panose="020B0604020202020204" pitchFamily="34" charset="0"/>
                <a:cs typeface="Arial" panose="020B0604020202020204" pitchFamily="34" charset="0"/>
              </a:rPr>
              <a:t>DHTLIB status (0,1 or 2), humidity value &amp; temperature reading.</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Serial.print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val</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format)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val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data captured at D4;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format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can be decimal (0), binary (2), octal (3), etc. &amp; determine number of floating point.</a:t>
            </a:r>
            <a:endParaRPr lang="en-MY" dirty="0">
              <a:solidFill>
                <a:srgbClr val="002060"/>
              </a:solidFill>
              <a:latin typeface="Arial" panose="020B0604020202020204" pitchFamily="34"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Remember that writing a program is like baking a cake. You cannot simply skip the recipe order list otherwise the food become different.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endPar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sp>
        <p:nvSpPr>
          <p:cNvPr id="30" name="Rectangle 29">
            <a:extLst>
              <a:ext uri="{FF2B5EF4-FFF2-40B4-BE49-F238E27FC236}">
                <a16:creationId xmlns:a16="http://schemas.microsoft.com/office/drawing/2014/main" id="{D76013E7-7A28-004B-AC2F-C95D4D5275E1}"/>
              </a:ext>
            </a:extLst>
          </p:cNvPr>
          <p:cNvSpPr/>
          <p:nvPr/>
        </p:nvSpPr>
        <p:spPr>
          <a:xfrm>
            <a:off x="244856" y="998452"/>
            <a:ext cx="208593" cy="54192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2CE4CB-C8DB-2841-A3FA-FC96196482E6}"/>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0" name="TextBox 9">
            <a:extLst>
              <a:ext uri="{FF2B5EF4-FFF2-40B4-BE49-F238E27FC236}">
                <a16:creationId xmlns:a16="http://schemas.microsoft.com/office/drawing/2014/main" id="{58F20F1A-57EF-2F4D-8B84-0FCA3E97C3A2}"/>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192902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11</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8" name="Rectangle 27">
            <a:extLst>
              <a:ext uri="{FF2B5EF4-FFF2-40B4-BE49-F238E27FC236}">
                <a16:creationId xmlns:a16="http://schemas.microsoft.com/office/drawing/2014/main" id="{C35996A7-7F8A-F442-8870-A77944CE3510}"/>
              </a:ext>
            </a:extLst>
          </p:cNvPr>
          <p:cNvSpPr/>
          <p:nvPr/>
        </p:nvSpPr>
        <p:spPr>
          <a:xfrm>
            <a:off x="250051" y="998452"/>
            <a:ext cx="208593" cy="54192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1CDCD2-2EFA-8540-BBB2-67F4E9476D8F}"/>
              </a:ext>
            </a:extLst>
          </p:cNvPr>
          <p:cNvPicPr>
            <a:picLocks noChangeAspect="1"/>
          </p:cNvPicPr>
          <p:nvPr/>
        </p:nvPicPr>
        <p:blipFill>
          <a:blip r:embed="rId2"/>
          <a:stretch>
            <a:fillRect/>
          </a:stretch>
        </p:blipFill>
        <p:spPr>
          <a:xfrm>
            <a:off x="962327" y="963215"/>
            <a:ext cx="5626100" cy="5727700"/>
          </a:xfrm>
          <a:prstGeom prst="rect">
            <a:avLst/>
          </a:prstGeom>
        </p:spPr>
      </p:pic>
      <p:sp>
        <p:nvSpPr>
          <p:cNvPr id="20" name="Rectangle 19">
            <a:extLst>
              <a:ext uri="{FF2B5EF4-FFF2-40B4-BE49-F238E27FC236}">
                <a16:creationId xmlns:a16="http://schemas.microsoft.com/office/drawing/2014/main" id="{C43F7740-52C3-1542-9555-FF57CFBA70EB}"/>
              </a:ext>
            </a:extLst>
          </p:cNvPr>
          <p:cNvSpPr/>
          <p:nvPr/>
        </p:nvSpPr>
        <p:spPr>
          <a:xfrm>
            <a:off x="962327" y="963216"/>
            <a:ext cx="10118066" cy="575825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1B7BE2F3-B6D4-D548-8F81-BAC5615591C0}"/>
              </a:ext>
            </a:extLst>
          </p:cNvPr>
          <p:cNvCxnSpPr>
            <a:cxnSpLocks/>
          </p:cNvCxnSpPr>
          <p:nvPr/>
        </p:nvCxnSpPr>
        <p:spPr>
          <a:xfrm flipH="1">
            <a:off x="2897759" y="1985756"/>
            <a:ext cx="133236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C33E3D-0411-CB49-A055-31272E40CCF3}"/>
              </a:ext>
            </a:extLst>
          </p:cNvPr>
          <p:cNvSpPr txBox="1"/>
          <p:nvPr/>
        </p:nvSpPr>
        <p:spPr>
          <a:xfrm>
            <a:off x="4271367" y="1847256"/>
            <a:ext cx="2433680"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Start of </a:t>
            </a:r>
            <a:r>
              <a:rPr lang="en-US" sz="1200" b="1" dirty="0">
                <a:solidFill>
                  <a:srgbClr val="002060"/>
                </a:solidFill>
                <a:highlight>
                  <a:srgbClr val="FFFF00"/>
                </a:highlight>
                <a:latin typeface="Arial" panose="020B0604020202020204" pitchFamily="34" charset="0"/>
                <a:cs typeface="Arial" panose="020B0604020202020204" pitchFamily="34" charset="0"/>
              </a:rPr>
              <a:t>switch.. case</a:t>
            </a:r>
            <a:r>
              <a:rPr lang="en-US" sz="1200" dirty="0">
                <a:solidFill>
                  <a:srgbClr val="002060"/>
                </a:solidFill>
                <a:highlight>
                  <a:srgbClr val="FFFF00"/>
                </a:highlight>
                <a:latin typeface="Arial" panose="020B0604020202020204" pitchFamily="34" charset="0"/>
                <a:cs typeface="Arial" panose="020B0604020202020204" pitchFamily="34" charset="0"/>
              </a:rPr>
              <a:t> statement</a:t>
            </a:r>
            <a:endParaRPr lang="en-US" sz="1200" b="1" dirty="0">
              <a:solidFill>
                <a:srgbClr val="002060"/>
              </a:solidFill>
              <a:highlight>
                <a:srgbClr val="FFFF00"/>
              </a:highlight>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9EC26659-5FF3-E541-B4F4-71865DF6EDAC}"/>
              </a:ext>
            </a:extLst>
          </p:cNvPr>
          <p:cNvCxnSpPr>
            <a:cxnSpLocks/>
          </p:cNvCxnSpPr>
          <p:nvPr/>
        </p:nvCxnSpPr>
        <p:spPr>
          <a:xfrm flipH="1">
            <a:off x="1678488" y="4935221"/>
            <a:ext cx="250673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3D5E8F-A834-364F-B774-9AF9124D683C}"/>
              </a:ext>
            </a:extLst>
          </p:cNvPr>
          <p:cNvSpPr txBox="1"/>
          <p:nvPr/>
        </p:nvSpPr>
        <p:spPr>
          <a:xfrm>
            <a:off x="4226467" y="4796721"/>
            <a:ext cx="2375971"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End of </a:t>
            </a:r>
            <a:r>
              <a:rPr lang="en-US" sz="1200" b="1" dirty="0">
                <a:solidFill>
                  <a:srgbClr val="002060"/>
                </a:solidFill>
                <a:highlight>
                  <a:srgbClr val="FFFF00"/>
                </a:highlight>
                <a:latin typeface="Arial" panose="020B0604020202020204" pitchFamily="34" charset="0"/>
                <a:cs typeface="Arial" panose="020B0604020202020204" pitchFamily="34" charset="0"/>
              </a:rPr>
              <a:t>switch.. case</a:t>
            </a:r>
            <a:r>
              <a:rPr lang="en-US" sz="1200" dirty="0">
                <a:solidFill>
                  <a:srgbClr val="002060"/>
                </a:solidFill>
                <a:highlight>
                  <a:srgbClr val="FFFF00"/>
                </a:highlight>
                <a:latin typeface="Arial" panose="020B0604020202020204" pitchFamily="34" charset="0"/>
                <a:cs typeface="Arial" panose="020B0604020202020204" pitchFamily="34" charset="0"/>
              </a:rPr>
              <a:t> statement</a:t>
            </a:r>
            <a:endParaRPr lang="en-US" sz="1200" b="1" dirty="0">
              <a:solidFill>
                <a:srgbClr val="002060"/>
              </a:solidFill>
              <a:highlight>
                <a:srgbClr val="FFFF00"/>
              </a:highligh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4CEFB32-0CE8-CB4E-ABF0-980DC3B4E953}"/>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6" name="TextBox 15">
            <a:extLst>
              <a:ext uri="{FF2B5EF4-FFF2-40B4-BE49-F238E27FC236}">
                <a16:creationId xmlns:a16="http://schemas.microsoft.com/office/drawing/2014/main" id="{89115DF9-8DD8-0544-8537-69892585A6DF}"/>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232299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12</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381421" cy="523220"/>
          </a:xfrm>
          <a:prstGeom prst="rect">
            <a:avLst/>
          </a:prstGeom>
          <a:noFill/>
          <a:ln>
            <a:noFill/>
          </a:ln>
        </p:spPr>
        <p:txBody>
          <a:bodyPr wrap="none" rtlCol="0">
            <a:spAutoFit/>
          </a:bodyPr>
          <a:lstStyle/>
          <a:p>
            <a:r>
              <a:rPr lang="en-US" sz="2800" b="1" u="sng" dirty="0">
                <a:solidFill>
                  <a:srgbClr val="002060"/>
                </a:solidFill>
              </a:rPr>
              <a:t>Simpler Sketch</a:t>
            </a:r>
          </a:p>
        </p:txBody>
      </p:sp>
      <p:sp>
        <p:nvSpPr>
          <p:cNvPr id="26" name="Rectangle 25">
            <a:extLst>
              <a:ext uri="{FF2B5EF4-FFF2-40B4-BE49-F238E27FC236}">
                <a16:creationId xmlns:a16="http://schemas.microsoft.com/office/drawing/2014/main" id="{9A16D7A5-3A7B-A04F-8F93-04718B36F725}"/>
              </a:ext>
            </a:extLst>
          </p:cNvPr>
          <p:cNvSpPr/>
          <p:nvPr/>
        </p:nvSpPr>
        <p:spPr>
          <a:xfrm>
            <a:off x="244856" y="998452"/>
            <a:ext cx="208593" cy="54192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8BC265-A108-4845-B983-31172F285ACC}"/>
              </a:ext>
            </a:extLst>
          </p:cNvPr>
          <p:cNvSpPr/>
          <p:nvPr/>
        </p:nvSpPr>
        <p:spPr>
          <a:xfrm>
            <a:off x="3060699" y="998452"/>
            <a:ext cx="6858001" cy="5723023"/>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Graphical user interface, text, application, email&#10;&#10;Description automatically generated">
            <a:extLst>
              <a:ext uri="{FF2B5EF4-FFF2-40B4-BE49-F238E27FC236}">
                <a16:creationId xmlns:a16="http://schemas.microsoft.com/office/drawing/2014/main" id="{ECD30551-0A3A-A24C-B94B-6D09159EDA90}"/>
              </a:ext>
            </a:extLst>
          </p:cNvPr>
          <p:cNvPicPr/>
          <p:nvPr/>
        </p:nvPicPr>
        <p:blipFill>
          <a:blip r:embed="rId2"/>
          <a:stretch>
            <a:fillRect/>
          </a:stretch>
        </p:blipFill>
        <p:spPr>
          <a:xfrm>
            <a:off x="3181984" y="1069470"/>
            <a:ext cx="6635115" cy="5541336"/>
          </a:xfrm>
          <a:prstGeom prst="rect">
            <a:avLst/>
          </a:prstGeom>
        </p:spPr>
      </p:pic>
      <p:sp>
        <p:nvSpPr>
          <p:cNvPr id="9" name="TextBox 8">
            <a:extLst>
              <a:ext uri="{FF2B5EF4-FFF2-40B4-BE49-F238E27FC236}">
                <a16:creationId xmlns:a16="http://schemas.microsoft.com/office/drawing/2014/main" id="{86D0BABD-81E6-9148-955B-E854FC4B944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2" name="TextBox 11">
            <a:extLst>
              <a:ext uri="{FF2B5EF4-FFF2-40B4-BE49-F238E27FC236}">
                <a16:creationId xmlns:a16="http://schemas.microsoft.com/office/drawing/2014/main" id="{4CE32D65-6ED6-EC4E-986E-8748151C23F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1815036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13</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93202" cy="523220"/>
          </a:xfrm>
          <a:prstGeom prst="rect">
            <a:avLst/>
          </a:prstGeom>
          <a:noFill/>
          <a:ln>
            <a:noFill/>
          </a:ln>
        </p:spPr>
        <p:txBody>
          <a:bodyPr wrap="none" rtlCol="0">
            <a:spAutoFit/>
          </a:bodyPr>
          <a:lstStyle/>
          <a:p>
            <a:r>
              <a:rPr lang="en-US" sz="2800" b="1" u="sng" dirty="0">
                <a:solidFill>
                  <a:srgbClr val="002060"/>
                </a:solidFill>
              </a:rPr>
              <a:t>QUESTIONS?</a:t>
            </a:r>
          </a:p>
        </p:txBody>
      </p:sp>
      <p:sp>
        <p:nvSpPr>
          <p:cNvPr id="10" name="Rectangle 9">
            <a:extLst>
              <a:ext uri="{FF2B5EF4-FFF2-40B4-BE49-F238E27FC236}">
                <a16:creationId xmlns:a16="http://schemas.microsoft.com/office/drawing/2014/main" id="{0F1863B0-C194-AF47-A641-160EF4685282}"/>
              </a:ext>
            </a:extLst>
          </p:cNvPr>
          <p:cNvSpPr/>
          <p:nvPr/>
        </p:nvSpPr>
        <p:spPr>
          <a:xfrm>
            <a:off x="3351101" y="2095761"/>
            <a:ext cx="5851666" cy="18474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0E4C-14F8-594B-BBFF-23FDB122DA5A}"/>
              </a:ext>
            </a:extLst>
          </p:cNvPr>
          <p:cNvSpPr txBox="1"/>
          <p:nvPr/>
        </p:nvSpPr>
        <p:spPr>
          <a:xfrm>
            <a:off x="3382696" y="2170334"/>
            <a:ext cx="5740796" cy="1446550"/>
          </a:xfrm>
          <a:prstGeom prst="rect">
            <a:avLst/>
          </a:prstGeom>
          <a:noFill/>
        </p:spPr>
        <p:txBody>
          <a:bodyPr wrap="square" rtlCol="0">
            <a:spAutoFit/>
          </a:bodyPr>
          <a:lstStyle/>
          <a:p>
            <a:pPr algn="ctr"/>
            <a:r>
              <a:rPr lang="en-MY" sz="8800" u="sng" dirty="0">
                <a:solidFill>
                  <a:schemeClr val="bg1"/>
                </a:solidFill>
              </a:rPr>
              <a:t>Questions?</a:t>
            </a:r>
          </a:p>
        </p:txBody>
      </p:sp>
      <p:sp>
        <p:nvSpPr>
          <p:cNvPr id="13" name="Rectangle 12">
            <a:extLst>
              <a:ext uri="{FF2B5EF4-FFF2-40B4-BE49-F238E27FC236}">
                <a16:creationId xmlns:a16="http://schemas.microsoft.com/office/drawing/2014/main" id="{59CC89EA-234F-AD45-924B-F7FFBB80CA10}"/>
              </a:ext>
            </a:extLst>
          </p:cNvPr>
          <p:cNvSpPr/>
          <p:nvPr/>
        </p:nvSpPr>
        <p:spPr>
          <a:xfrm>
            <a:off x="244856" y="998452"/>
            <a:ext cx="208593" cy="5419297"/>
          </a:xfrm>
          <a:prstGeom prst="rect">
            <a:avLst/>
          </a:prstGeom>
          <a:solidFill>
            <a:srgbClr val="AB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
        <p:nvSpPr>
          <p:cNvPr id="14" name="TextBox 13">
            <a:extLst>
              <a:ext uri="{FF2B5EF4-FFF2-40B4-BE49-F238E27FC236}">
                <a16:creationId xmlns:a16="http://schemas.microsoft.com/office/drawing/2014/main" id="{5DDAE174-F9BE-4A45-B0A5-553074CA3107}"/>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5" name="TextBox 14">
            <a:extLst>
              <a:ext uri="{FF2B5EF4-FFF2-40B4-BE49-F238E27FC236}">
                <a16:creationId xmlns:a16="http://schemas.microsoft.com/office/drawing/2014/main" id="{C3FB15EF-14E0-5A4B-99B6-053EE17C7406}"/>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1700996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14</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1562223" cy="523220"/>
          </a:xfrm>
          <a:prstGeom prst="rect">
            <a:avLst/>
          </a:prstGeom>
          <a:noFill/>
          <a:ln>
            <a:noFill/>
          </a:ln>
        </p:spPr>
        <p:txBody>
          <a:bodyPr wrap="none" rtlCol="0">
            <a:spAutoFit/>
          </a:bodyPr>
          <a:lstStyle/>
          <a:p>
            <a:r>
              <a:rPr lang="en-US" sz="2800" b="1" u="sng" dirty="0">
                <a:solidFill>
                  <a:srgbClr val="002060"/>
                </a:solidFill>
              </a:rPr>
              <a:t>EXERCISE</a:t>
            </a:r>
          </a:p>
        </p:txBody>
      </p:sp>
      <p:sp>
        <p:nvSpPr>
          <p:cNvPr id="15" name="Rectangle 14">
            <a:extLst>
              <a:ext uri="{FF2B5EF4-FFF2-40B4-BE49-F238E27FC236}">
                <a16:creationId xmlns:a16="http://schemas.microsoft.com/office/drawing/2014/main" id="{7758576C-D6D5-5A4A-9444-929675E01D21}"/>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BB864F9-60CF-AC4D-B842-8FB1CACACD37}"/>
              </a:ext>
            </a:extLst>
          </p:cNvPr>
          <p:cNvSpPr txBox="1"/>
          <p:nvPr/>
        </p:nvSpPr>
        <p:spPr>
          <a:xfrm>
            <a:off x="1944979" y="1539593"/>
            <a:ext cx="9496503" cy="830997"/>
          </a:xfrm>
          <a:prstGeom prst="rect">
            <a:avLst/>
          </a:prstGeom>
          <a:noFill/>
        </p:spPr>
        <p:txBody>
          <a:bodyPr wrap="square" rtlCol="0">
            <a:spAutoFit/>
          </a:bodyPr>
          <a:lstStyle/>
          <a:p>
            <a:r>
              <a:rPr lang="en-MY" sz="2400" dirty="0">
                <a:solidFill>
                  <a:srgbClr val="002060"/>
                </a:solidFill>
              </a:rPr>
              <a:t>Change to other GPIO, upload </a:t>
            </a:r>
            <a:r>
              <a:rPr lang="en-MY" sz="2400">
                <a:solidFill>
                  <a:srgbClr val="002060"/>
                </a:solidFill>
              </a:rPr>
              <a:t>new sketch </a:t>
            </a:r>
            <a:r>
              <a:rPr lang="en-MY" sz="2400" dirty="0">
                <a:solidFill>
                  <a:srgbClr val="002060"/>
                </a:solidFill>
              </a:rPr>
              <a:t>and observe the output. </a:t>
            </a:r>
          </a:p>
          <a:p>
            <a:r>
              <a:rPr lang="en-MY" sz="2400" dirty="0">
                <a:solidFill>
                  <a:srgbClr val="002060"/>
                </a:solidFill>
              </a:rPr>
              <a:t>[10 minutes activity]</a:t>
            </a:r>
            <a:endParaRPr lang="en-US" dirty="0">
              <a:solidFill>
                <a:srgbClr val="002060"/>
              </a:solidFill>
            </a:endParaRPr>
          </a:p>
        </p:txBody>
      </p:sp>
      <p:sp>
        <p:nvSpPr>
          <p:cNvPr id="9" name="TextBox 8">
            <a:extLst>
              <a:ext uri="{FF2B5EF4-FFF2-40B4-BE49-F238E27FC236}">
                <a16:creationId xmlns:a16="http://schemas.microsoft.com/office/drawing/2014/main" id="{7671DD2D-9ADD-8848-8425-8A87617F8EC5}"/>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0" name="TextBox 9">
            <a:extLst>
              <a:ext uri="{FF2B5EF4-FFF2-40B4-BE49-F238E27FC236}">
                <a16:creationId xmlns:a16="http://schemas.microsoft.com/office/drawing/2014/main" id="{F0FEFB5C-1C14-7A48-A2E0-F214CE13C42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1239507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15</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3654655" cy="523220"/>
          </a:xfrm>
          <a:prstGeom prst="rect">
            <a:avLst/>
          </a:prstGeom>
          <a:noFill/>
          <a:ln>
            <a:noFill/>
          </a:ln>
        </p:spPr>
        <p:txBody>
          <a:bodyPr wrap="none" rtlCol="0">
            <a:spAutoFit/>
          </a:bodyPr>
          <a:lstStyle/>
          <a:p>
            <a:r>
              <a:rPr lang="en-US" sz="2800" b="1" u="sng" dirty="0">
                <a:solidFill>
                  <a:srgbClr val="002060"/>
                </a:solidFill>
              </a:rPr>
              <a:t>TROUBLESHOOT GUIDE</a:t>
            </a:r>
          </a:p>
        </p:txBody>
      </p:sp>
      <p:sp>
        <p:nvSpPr>
          <p:cNvPr id="15" name="Rectangle 14">
            <a:extLst>
              <a:ext uri="{FF2B5EF4-FFF2-40B4-BE49-F238E27FC236}">
                <a16:creationId xmlns:a16="http://schemas.microsoft.com/office/drawing/2014/main" id="{7758576C-D6D5-5A4A-9444-929675E01D21}"/>
              </a:ext>
            </a:extLst>
          </p:cNvPr>
          <p:cNvSpPr/>
          <p:nvPr/>
        </p:nvSpPr>
        <p:spPr>
          <a:xfrm>
            <a:off x="244856" y="998452"/>
            <a:ext cx="208593" cy="5419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
        <p:nvSpPr>
          <p:cNvPr id="9" name="Rectangle 8">
            <a:extLst>
              <a:ext uri="{FF2B5EF4-FFF2-40B4-BE49-F238E27FC236}">
                <a16:creationId xmlns:a16="http://schemas.microsoft.com/office/drawing/2014/main" id="{E791507A-5585-D043-8CE1-5EB4A5D254AD}"/>
              </a:ext>
            </a:extLst>
          </p:cNvPr>
          <p:cNvSpPr/>
          <p:nvPr/>
        </p:nvSpPr>
        <p:spPr>
          <a:xfrm>
            <a:off x="451676" y="1019474"/>
            <a:ext cx="10812832" cy="4196085"/>
          </a:xfrm>
          <a:prstGeom prst="rect">
            <a:avLst/>
          </a:prstGeom>
        </p:spPr>
        <p:txBody>
          <a:bodyPr wrap="square">
            <a:spAutoFit/>
          </a:bodyPr>
          <a:lstStyle/>
          <a:p>
            <a:pPr>
              <a:lnSpc>
                <a:spcPct val="150000"/>
              </a:lnSpc>
            </a:pPr>
            <a:r>
              <a:rPr lang="en-MY" dirty="0">
                <a:latin typeface="Arial" panose="020B0604020202020204" pitchFamily="34" charset="0"/>
                <a:cs typeface="Arial" panose="020B0604020202020204" pitchFamily="34" charset="0"/>
              </a:rPr>
              <a:t>Failed to upload the sketch to ESP32? Follow these steps:</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Press REBOOT button until the IDE approaches </a:t>
            </a:r>
            <a:r>
              <a:rPr lang="en-MY" b="1" dirty="0">
                <a:latin typeface="Arial" panose="020B0604020202020204" pitchFamily="34" charset="0"/>
                <a:cs typeface="Arial" panose="020B0604020202020204" pitchFamily="34" charset="0"/>
              </a:rPr>
              <a:t>Connecting</a:t>
            </a:r>
            <a:r>
              <a:rPr lang="en-MY" dirty="0">
                <a:latin typeface="Arial" panose="020B0604020202020204" pitchFamily="34" charset="0"/>
                <a:cs typeface="Arial" panose="020B0604020202020204" pitchFamily="34" charset="0"/>
              </a:rPr>
              <a:t>… segment;</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check whether you have chosen the correct </a:t>
            </a:r>
            <a:r>
              <a:rPr lang="en-MY" b="1" dirty="0">
                <a:latin typeface="Arial" panose="020B0604020202020204" pitchFamily="34" charset="0"/>
                <a:cs typeface="Arial" panose="020B0604020202020204" pitchFamily="34" charset="0"/>
              </a:rPr>
              <a:t>Board</a:t>
            </a:r>
            <a:r>
              <a:rPr lang="en-MY" dirty="0">
                <a:latin typeface="Arial" panose="020B0604020202020204" pitchFamily="34" charset="0"/>
                <a:cs typeface="Arial" panose="020B0604020202020204" pitchFamily="34" charset="0"/>
              </a:rPr>
              <a:t> and set the correct </a:t>
            </a:r>
            <a:r>
              <a:rPr lang="en-MY" b="1" dirty="0">
                <a:latin typeface="Arial" panose="020B0604020202020204" pitchFamily="34" charset="0"/>
                <a:cs typeface="Arial" panose="020B0604020202020204" pitchFamily="34" charset="0"/>
              </a:rPr>
              <a:t>PORT</a:t>
            </a:r>
            <a:r>
              <a:rPr lang="en-MY" dirty="0">
                <a:latin typeface="Arial" panose="020B0604020202020204" pitchFamily="34" charset="0"/>
                <a:cs typeface="Arial" panose="020B0604020202020204" pitchFamily="34" charset="0"/>
              </a:rPr>
              <a:t>;</a:t>
            </a:r>
          </a:p>
          <a:p>
            <a:pPr>
              <a:lnSpc>
                <a:spcPct val="150000"/>
              </a:lnSpc>
            </a:pPr>
            <a:r>
              <a:rPr lang="en-MY" dirty="0">
                <a:latin typeface="Arial" panose="020B0604020202020204" pitchFamily="34" charset="0"/>
                <a:cs typeface="Arial" panose="020B0604020202020204" pitchFamily="34" charset="0"/>
              </a:rPr>
              <a:t>	* Choose the right board by going to</a:t>
            </a:r>
            <a:r>
              <a:rPr lang="en-MY" b="1" dirty="0">
                <a:latin typeface="Arial" panose="020B0604020202020204" pitchFamily="34" charset="0"/>
                <a:cs typeface="Arial" panose="020B0604020202020204" pitchFamily="34" charset="0"/>
              </a:rPr>
              <a:t> Tools &gt; Boards &gt; ESP32 Dev Module </a:t>
            </a:r>
            <a:endParaRPr lang="en-MY" dirty="0">
              <a:latin typeface="Arial" panose="020B0604020202020204" pitchFamily="34" charset="0"/>
              <a:cs typeface="Arial" panose="020B0604020202020204" pitchFamily="34" charset="0"/>
            </a:endParaRPr>
          </a:p>
          <a:p>
            <a:pPr>
              <a:lnSpc>
                <a:spcPct val="150000"/>
              </a:lnSpc>
            </a:pPr>
            <a:r>
              <a:rPr lang="en-MY" dirty="0">
                <a:latin typeface="Arial" panose="020B0604020202020204" pitchFamily="34" charset="0"/>
                <a:cs typeface="Arial" panose="020B0604020202020204" pitchFamily="34" charset="0"/>
              </a:rPr>
              <a:t>	* Select the correct port at </a:t>
            </a:r>
            <a:r>
              <a:rPr lang="en-MY" b="1" dirty="0">
                <a:latin typeface="Arial" panose="020B0604020202020204" pitchFamily="34" charset="0"/>
                <a:cs typeface="Arial" panose="020B0604020202020204" pitchFamily="34" charset="0"/>
              </a:rPr>
              <a:t>Tools &gt; Port &gt; choose the appropriate serial port </a:t>
            </a:r>
            <a:endParaRPr lang="en-MY" dirty="0">
              <a:latin typeface="Arial" panose="020B0604020202020204" pitchFamily="34" charset="0"/>
              <a:cs typeface="Arial" panose="020B0604020202020204" pitchFamily="34" charset="0"/>
            </a:endParaRP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unplugging the board from USB and plugging back;</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a:t>
            </a:r>
            <a:r>
              <a:rPr lang="en-MY" b="1" dirty="0">
                <a:latin typeface="Arial" panose="020B0604020202020204" pitchFamily="34" charset="0"/>
                <a:cs typeface="Arial" panose="020B0604020202020204" pitchFamily="34" charset="0"/>
              </a:rPr>
              <a:t>Verify</a:t>
            </a:r>
            <a:r>
              <a:rPr lang="en-MY" dirty="0">
                <a:latin typeface="Arial" panose="020B0604020202020204" pitchFamily="34" charset="0"/>
                <a:cs typeface="Arial" panose="020B0604020202020204" pitchFamily="34" charset="0"/>
              </a:rPr>
              <a:t> to confirm that your sketch is error free;</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Swap to other PC / Laptops;</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Use different board;</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You are using micro-USB power cable instead of power &amp; data cable.</a:t>
            </a:r>
          </a:p>
        </p:txBody>
      </p:sp>
      <p:sp>
        <p:nvSpPr>
          <p:cNvPr id="10" name="TextBox 9">
            <a:extLst>
              <a:ext uri="{FF2B5EF4-FFF2-40B4-BE49-F238E27FC236}">
                <a16:creationId xmlns:a16="http://schemas.microsoft.com/office/drawing/2014/main" id="{EE01F1EA-8A47-2440-BDA4-455EC5198274}"/>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2" name="TextBox 11">
            <a:extLst>
              <a:ext uri="{FF2B5EF4-FFF2-40B4-BE49-F238E27FC236}">
                <a16:creationId xmlns:a16="http://schemas.microsoft.com/office/drawing/2014/main" id="{C25B0494-CD6E-6540-8278-7A470ECF12B4}"/>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40732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01EC878-F367-F145-80C8-7160A62A4A10}"/>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2535181"/>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This is a tutorial on connecting temperature &amp; humidity sensor, DHT11 to ESP32. This activity is to show that ESP32 able to work as Arduino Uno, Mega, Nano, etc. (in case that you do not have Uno or Mega around). At the end of the class, you will be able to:</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Install additional library.</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Connection between ESP32 &amp; DHT11.</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rPr>
              <a:t>Capture temperature &amp; humidity value and display at Serial Monitor.</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747996" cy="523220"/>
          </a:xfrm>
          <a:prstGeom prst="rect">
            <a:avLst/>
          </a:prstGeom>
          <a:noFill/>
          <a:ln>
            <a:noFill/>
          </a:ln>
        </p:spPr>
        <p:txBody>
          <a:bodyPr wrap="none" rtlCol="0">
            <a:spAutoFit/>
          </a:bodyPr>
          <a:lstStyle/>
          <a:p>
            <a:r>
              <a:rPr lang="en-US" sz="2800" b="1" u="sng" dirty="0">
                <a:solidFill>
                  <a:srgbClr val="002060"/>
                </a:solidFill>
              </a:rPr>
              <a:t>Project Overview</a:t>
            </a:r>
          </a:p>
        </p:txBody>
      </p:sp>
      <p:sp>
        <p:nvSpPr>
          <p:cNvPr id="50" name="Rectangle 49">
            <a:extLst>
              <a:ext uri="{FF2B5EF4-FFF2-40B4-BE49-F238E27FC236}">
                <a16:creationId xmlns:a16="http://schemas.microsoft.com/office/drawing/2014/main" id="{F1717768-5C9A-5A49-833C-551D65451B88}"/>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indoor, electronics&#10;&#10;Description automatically generated">
            <a:extLst>
              <a:ext uri="{FF2B5EF4-FFF2-40B4-BE49-F238E27FC236}">
                <a16:creationId xmlns:a16="http://schemas.microsoft.com/office/drawing/2014/main" id="{D8C9ED7D-3369-8F45-A9B9-F6BB271715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544214" y="3533633"/>
            <a:ext cx="3441723" cy="2795779"/>
          </a:xfrm>
          <a:prstGeom prst="rect">
            <a:avLst/>
          </a:prstGeom>
        </p:spPr>
      </p:pic>
      <p:sp>
        <p:nvSpPr>
          <p:cNvPr id="10" name="TextBox 9">
            <a:extLst>
              <a:ext uri="{FF2B5EF4-FFF2-40B4-BE49-F238E27FC236}">
                <a16:creationId xmlns:a16="http://schemas.microsoft.com/office/drawing/2014/main" id="{8CC9FCA5-9CE9-F648-8862-03F430D451D8}"/>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9130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3</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206071" y="956403"/>
            <a:ext cx="9778757" cy="1704184"/>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ESP-32 </a:t>
            </a:r>
            <a:r>
              <a:rPr lang="en-MY" dirty="0" err="1">
                <a:solidFill>
                  <a:srgbClr val="002060"/>
                </a:solidFill>
                <a:latin typeface="Arial" panose="020B0604020202020204" pitchFamily="34" charset="0"/>
                <a:ea typeface="Times New Roman" panose="02020603050405020304" pitchFamily="18" charset="0"/>
              </a:rPr>
              <a:t>Wifi+Bluetooth</a:t>
            </a:r>
            <a:r>
              <a:rPr lang="en-MY" dirty="0">
                <a:solidFill>
                  <a:srgbClr val="002060"/>
                </a:solidFill>
                <a:latin typeface="Arial" panose="020B0604020202020204" pitchFamily="34" charset="0"/>
                <a:ea typeface="Times New Roman" panose="02020603050405020304" pitchFamily="18" charset="0"/>
              </a:rPr>
              <a:t> 2-In-1 Development Board for Arduino (30 pin) + Cable.</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Temperature &amp; Humidity Sensor, DHT11.</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Jumpers (male to female).</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2 x Mini Breadboard.</a:t>
            </a:r>
            <a:endParaRPr lang="en-MY" sz="2000" dirty="0">
              <a:solidFill>
                <a:srgbClr val="002060"/>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F92D247-8BA3-D341-ABC8-4100B6929775}"/>
              </a:ext>
            </a:extLst>
          </p:cNvPr>
          <p:cNvPicPr>
            <a:picLocks noChangeAspect="1"/>
          </p:cNvPicPr>
          <p:nvPr/>
        </p:nvPicPr>
        <p:blipFill>
          <a:blip r:embed="rId2"/>
          <a:stretch>
            <a:fillRect/>
          </a:stretch>
        </p:blipFill>
        <p:spPr>
          <a:xfrm rot="5400000" flipV="1">
            <a:off x="174923" y="3521727"/>
            <a:ext cx="2755071" cy="1525039"/>
          </a:xfrm>
          <a:prstGeom prst="rect">
            <a:avLst/>
          </a:prstGeom>
        </p:spPr>
      </p:pic>
      <p:grpSp>
        <p:nvGrpSpPr>
          <p:cNvPr id="46" name="Group 45">
            <a:extLst>
              <a:ext uri="{FF2B5EF4-FFF2-40B4-BE49-F238E27FC236}">
                <a16:creationId xmlns:a16="http://schemas.microsoft.com/office/drawing/2014/main" id="{D7EEA77B-5A79-3443-9160-541837E107B5}"/>
              </a:ext>
            </a:extLst>
          </p:cNvPr>
          <p:cNvGrpSpPr/>
          <p:nvPr/>
        </p:nvGrpSpPr>
        <p:grpSpPr>
          <a:xfrm>
            <a:off x="8466464" y="2462060"/>
            <a:ext cx="2861249" cy="3079562"/>
            <a:chOff x="9506805" y="2510191"/>
            <a:chExt cx="2188593" cy="2624861"/>
          </a:xfrm>
        </p:grpSpPr>
        <p:pic>
          <p:nvPicPr>
            <p:cNvPr id="49" name="Picture 48">
              <a:extLst>
                <a:ext uri="{FF2B5EF4-FFF2-40B4-BE49-F238E27FC236}">
                  <a16:creationId xmlns:a16="http://schemas.microsoft.com/office/drawing/2014/main" id="{C2E2A66F-ABA2-D240-B699-D949ACF12CBD}"/>
                </a:ext>
              </a:extLst>
            </p:cNvPr>
            <p:cNvPicPr>
              <a:picLocks noChangeAspect="1"/>
            </p:cNvPicPr>
            <p:nvPr/>
          </p:nvPicPr>
          <p:blipFill>
            <a:blip r:embed="rId3"/>
            <a:stretch>
              <a:fillRect/>
            </a:stretch>
          </p:blipFill>
          <p:spPr>
            <a:xfrm>
              <a:off x="9530569" y="2665206"/>
              <a:ext cx="2094869" cy="2469846"/>
            </a:xfrm>
            <a:prstGeom prst="rect">
              <a:avLst/>
            </a:prstGeom>
          </p:spPr>
        </p:pic>
        <p:sp>
          <p:nvSpPr>
            <p:cNvPr id="51" name="Rectangle 50">
              <a:extLst>
                <a:ext uri="{FF2B5EF4-FFF2-40B4-BE49-F238E27FC236}">
                  <a16:creationId xmlns:a16="http://schemas.microsoft.com/office/drawing/2014/main" id="{69E42597-94CF-1349-B175-9EAE647D949A}"/>
                </a:ext>
              </a:extLst>
            </p:cNvPr>
            <p:cNvSpPr/>
            <p:nvPr/>
          </p:nvSpPr>
          <p:spPr>
            <a:xfrm>
              <a:off x="9530569" y="258702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C39B2EF-0B02-C644-8ACE-4C93F2E201E3}"/>
                </a:ext>
              </a:extLst>
            </p:cNvPr>
            <p:cNvSpPr/>
            <p:nvPr/>
          </p:nvSpPr>
          <p:spPr>
            <a:xfrm>
              <a:off x="9556558" y="2771626"/>
              <a:ext cx="380461" cy="1077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A87F771-86DC-484A-B17F-75D0C5CF324C}"/>
                </a:ext>
              </a:extLst>
            </p:cNvPr>
            <p:cNvSpPr/>
            <p:nvPr/>
          </p:nvSpPr>
          <p:spPr>
            <a:xfrm>
              <a:off x="10676175" y="2577693"/>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318F554-863E-AD4F-9612-140E8BA035B0}"/>
                </a:ext>
              </a:extLst>
            </p:cNvPr>
            <p:cNvSpPr/>
            <p:nvPr/>
          </p:nvSpPr>
          <p:spPr>
            <a:xfrm>
              <a:off x="10076939" y="251019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BB68AF-3CF5-4F44-AE20-A39D542B9274}"/>
                </a:ext>
              </a:extLst>
            </p:cNvPr>
            <p:cNvSpPr/>
            <p:nvPr/>
          </p:nvSpPr>
          <p:spPr>
            <a:xfrm>
              <a:off x="9567174" y="4009187"/>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79BF22-12B8-B84D-833C-B3A4F42DBC71}"/>
                </a:ext>
              </a:extLst>
            </p:cNvPr>
            <p:cNvSpPr/>
            <p:nvPr/>
          </p:nvSpPr>
          <p:spPr>
            <a:xfrm>
              <a:off x="9506805" y="3760652"/>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2074479" cy="523220"/>
          </a:xfrm>
          <a:prstGeom prst="rect">
            <a:avLst/>
          </a:prstGeom>
          <a:noFill/>
          <a:ln>
            <a:noFill/>
          </a:ln>
        </p:spPr>
        <p:txBody>
          <a:bodyPr wrap="none" rtlCol="0">
            <a:spAutoFit/>
          </a:bodyPr>
          <a:lstStyle/>
          <a:p>
            <a:r>
              <a:rPr lang="en-US" sz="2800" b="1" u="sng" dirty="0">
                <a:solidFill>
                  <a:srgbClr val="002060"/>
                </a:solidFill>
              </a:rPr>
              <a:t>Components</a:t>
            </a: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D8F4F3-58DC-4D44-A180-9965D2AA743A}"/>
              </a:ext>
            </a:extLst>
          </p:cNvPr>
          <p:cNvPicPr>
            <a:picLocks noChangeAspect="1"/>
          </p:cNvPicPr>
          <p:nvPr/>
        </p:nvPicPr>
        <p:blipFill>
          <a:blip r:embed="rId4"/>
          <a:stretch>
            <a:fillRect/>
          </a:stretch>
        </p:blipFill>
        <p:spPr>
          <a:xfrm flipH="1">
            <a:off x="5910343" y="3135395"/>
            <a:ext cx="2328049" cy="2114550"/>
          </a:xfrm>
          <a:prstGeom prst="rect">
            <a:avLst/>
          </a:prstGeom>
        </p:spPr>
      </p:pic>
      <p:pic>
        <p:nvPicPr>
          <p:cNvPr id="1026" name="Picture 2" descr="Micro USB Cable for ESP32 Raspberry Pi 3 - online India - Circuit Uncle">
            <a:extLst>
              <a:ext uri="{FF2B5EF4-FFF2-40B4-BE49-F238E27FC236}">
                <a16:creationId xmlns:a16="http://schemas.microsoft.com/office/drawing/2014/main" id="{C5EA7883-5746-FB47-A7F5-6EE2631AE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4911" y="2878099"/>
            <a:ext cx="2247484" cy="22474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926D12E7-3F88-BE49-9F46-937CEE630801}"/>
              </a:ext>
            </a:extLst>
          </p:cNvPr>
          <p:cNvPicPr>
            <a:picLocks noChangeAspect="1"/>
          </p:cNvPicPr>
          <p:nvPr/>
        </p:nvPicPr>
        <p:blipFill>
          <a:blip r:embed="rId6"/>
          <a:stretch>
            <a:fillRect/>
          </a:stretch>
        </p:blipFill>
        <p:spPr>
          <a:xfrm>
            <a:off x="4704874" y="3429000"/>
            <a:ext cx="946329" cy="1561443"/>
          </a:xfrm>
          <a:prstGeom prst="rect">
            <a:avLst/>
          </a:prstGeom>
        </p:spPr>
      </p:pic>
      <p:sp>
        <p:nvSpPr>
          <p:cNvPr id="21" name="TextBox 20">
            <a:extLst>
              <a:ext uri="{FF2B5EF4-FFF2-40B4-BE49-F238E27FC236}">
                <a16:creationId xmlns:a16="http://schemas.microsoft.com/office/drawing/2014/main" id="{1E58B6E3-8542-9341-9EC7-32BF5A58BCC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
        <p:nvSpPr>
          <p:cNvPr id="20" name="TextBox 19">
            <a:extLst>
              <a:ext uri="{FF2B5EF4-FFF2-40B4-BE49-F238E27FC236}">
                <a16:creationId xmlns:a16="http://schemas.microsoft.com/office/drawing/2014/main" id="{A9C3BF2E-E961-6D44-A4E6-5A934C35EB2C}"/>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57724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666688" y="1192423"/>
            <a:ext cx="9778757" cy="419595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Operating Voltage 3.3V to 5.5V.</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Humidity measurement range 20% to 90% RH.</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Humidity measurement accuracy ±5% RH.</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Humidity measurement resolution 1% RH.</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Temperature measurement range 0ºC to 50ºC [32ºF to 122ºF].</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Temperature measurement accuracy ±2ºC.</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Temperature measurement resolution 1ºC.</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Signal transmission range 20m.</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Weight is about 8g PCB Size: 3.2cm*1.4cm.</a:t>
            </a:r>
          </a:p>
          <a:p>
            <a:pPr>
              <a:lnSpc>
                <a:spcPct val="150000"/>
              </a:lnSpc>
            </a:pPr>
            <a:r>
              <a:rPr lang="en-MY" dirty="0">
                <a:solidFill>
                  <a:srgbClr val="002060"/>
                </a:solidFill>
                <a:latin typeface="Arial" panose="020B0604020202020204" pitchFamily="34" charset="0"/>
                <a:cs typeface="Arial" panose="020B0604020202020204" pitchFamily="34" charset="0"/>
              </a:rPr>
              <a:t>**RH = Relative Humidity</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3452548" cy="523220"/>
          </a:xfrm>
          <a:prstGeom prst="rect">
            <a:avLst/>
          </a:prstGeom>
          <a:noFill/>
          <a:ln>
            <a:noFill/>
          </a:ln>
        </p:spPr>
        <p:txBody>
          <a:bodyPr wrap="none" rtlCol="0">
            <a:spAutoFit/>
          </a:bodyPr>
          <a:lstStyle/>
          <a:p>
            <a:r>
              <a:rPr lang="en-US" sz="2800" b="1" u="sng" dirty="0">
                <a:solidFill>
                  <a:srgbClr val="002060"/>
                </a:solidFill>
              </a:rPr>
              <a:t>DHT11 </a:t>
            </a:r>
            <a:r>
              <a:rPr lang="en-US" sz="2800" b="1" u="sng" dirty="0" err="1">
                <a:solidFill>
                  <a:srgbClr val="002060"/>
                </a:solidFill>
              </a:rPr>
              <a:t>Specsifications</a:t>
            </a:r>
            <a:endParaRPr lang="en-US" sz="2800" b="1" u="sng" dirty="0">
              <a:solidFill>
                <a:srgbClr val="002060"/>
              </a:solidFill>
            </a:endParaRP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A21BC1-DE13-0244-AEFE-06DD64FF675A}"/>
              </a:ext>
            </a:extLst>
          </p:cNvPr>
          <p:cNvPicPr>
            <a:picLocks noChangeAspect="1"/>
          </p:cNvPicPr>
          <p:nvPr/>
        </p:nvPicPr>
        <p:blipFill>
          <a:blip r:embed="rId2"/>
          <a:stretch>
            <a:fillRect/>
          </a:stretch>
        </p:blipFill>
        <p:spPr>
          <a:xfrm rot="5400000">
            <a:off x="7382799" y="2543937"/>
            <a:ext cx="4758445" cy="2055422"/>
          </a:xfrm>
          <a:prstGeom prst="rect">
            <a:avLst/>
          </a:prstGeom>
        </p:spPr>
      </p:pic>
      <p:sp>
        <p:nvSpPr>
          <p:cNvPr id="10" name="TextBox 9">
            <a:extLst>
              <a:ext uri="{FF2B5EF4-FFF2-40B4-BE49-F238E27FC236}">
                <a16:creationId xmlns:a16="http://schemas.microsoft.com/office/drawing/2014/main" id="{987AB6AD-F30A-DC46-821E-60E60BB37A63}"/>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2" name="TextBox 11">
            <a:extLst>
              <a:ext uri="{FF2B5EF4-FFF2-40B4-BE49-F238E27FC236}">
                <a16:creationId xmlns:a16="http://schemas.microsoft.com/office/drawing/2014/main" id="{F4C5F092-76A2-1B4C-ABC2-C4FB1F29E3B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203215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circuit, electronics&#10;&#10;Description automatically generated">
            <a:extLst>
              <a:ext uri="{FF2B5EF4-FFF2-40B4-BE49-F238E27FC236}">
                <a16:creationId xmlns:a16="http://schemas.microsoft.com/office/drawing/2014/main" id="{62366BB0-6D7A-8347-9976-410A6CE4E04F}"/>
              </a:ext>
            </a:extLst>
          </p:cNvPr>
          <p:cNvPicPr/>
          <p:nvPr/>
        </p:nvPicPr>
        <p:blipFill>
          <a:blip r:embed="rId2"/>
          <a:stretch>
            <a:fillRect/>
          </a:stretch>
        </p:blipFill>
        <p:spPr>
          <a:xfrm>
            <a:off x="2067660" y="2163986"/>
            <a:ext cx="7685942" cy="4046801"/>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5</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666689" y="1192423"/>
            <a:ext cx="9778757"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Check a few time the connections that have been made before plugging ESP32 to USB port. This might prevent short circuit to DHT11. Watch out on sensors’ pin. Same type, doesn’t mean same pin configurations.</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3042821" cy="523220"/>
          </a:xfrm>
          <a:prstGeom prst="rect">
            <a:avLst/>
          </a:prstGeom>
          <a:noFill/>
          <a:ln>
            <a:noFill/>
          </a:ln>
        </p:spPr>
        <p:txBody>
          <a:bodyPr wrap="none" rtlCol="0">
            <a:spAutoFit/>
          </a:bodyPr>
          <a:lstStyle/>
          <a:p>
            <a:r>
              <a:rPr lang="en-US" sz="2800" b="1" u="sng" dirty="0">
                <a:solidFill>
                  <a:srgbClr val="002060"/>
                </a:solidFill>
              </a:rPr>
              <a:t>Schematic Diagram</a:t>
            </a: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94161D-D6AF-1D40-B6F6-0CD70585446A}"/>
              </a:ext>
            </a:extLst>
          </p:cNvPr>
          <p:cNvSpPr txBox="1"/>
          <p:nvPr/>
        </p:nvSpPr>
        <p:spPr>
          <a:xfrm>
            <a:off x="9878081" y="4562102"/>
            <a:ext cx="622286" cy="369332"/>
          </a:xfrm>
          <a:prstGeom prst="rect">
            <a:avLst/>
          </a:prstGeom>
          <a:noFill/>
        </p:spPr>
        <p:txBody>
          <a:bodyPr wrap="square" rtlCol="0">
            <a:spAutoFit/>
          </a:bodyPr>
          <a:lstStyle/>
          <a:p>
            <a:r>
              <a:rPr lang="en-US" dirty="0"/>
              <a:t>GND</a:t>
            </a:r>
          </a:p>
        </p:txBody>
      </p:sp>
      <p:sp>
        <p:nvSpPr>
          <p:cNvPr id="12" name="TextBox 11">
            <a:extLst>
              <a:ext uri="{FF2B5EF4-FFF2-40B4-BE49-F238E27FC236}">
                <a16:creationId xmlns:a16="http://schemas.microsoft.com/office/drawing/2014/main" id="{323835EE-3B88-AB41-98B2-4D3089FF40E7}"/>
              </a:ext>
            </a:extLst>
          </p:cNvPr>
          <p:cNvSpPr txBox="1"/>
          <p:nvPr/>
        </p:nvSpPr>
        <p:spPr>
          <a:xfrm>
            <a:off x="10511108" y="4580126"/>
            <a:ext cx="490840" cy="369332"/>
          </a:xfrm>
          <a:prstGeom prst="rect">
            <a:avLst/>
          </a:prstGeom>
          <a:noFill/>
        </p:spPr>
        <p:txBody>
          <a:bodyPr wrap="none" rtlCol="0">
            <a:spAutoFit/>
          </a:bodyPr>
          <a:lstStyle/>
          <a:p>
            <a:r>
              <a:rPr lang="en-US" dirty="0">
                <a:solidFill>
                  <a:srgbClr val="FF0000"/>
                </a:solidFill>
              </a:rPr>
              <a:t>Vin</a:t>
            </a:r>
          </a:p>
        </p:txBody>
      </p:sp>
      <p:sp>
        <p:nvSpPr>
          <p:cNvPr id="13" name="TextBox 12">
            <a:extLst>
              <a:ext uri="{FF2B5EF4-FFF2-40B4-BE49-F238E27FC236}">
                <a16:creationId xmlns:a16="http://schemas.microsoft.com/office/drawing/2014/main" id="{8131755C-CDA4-CB49-8921-F118CCD6290D}"/>
              </a:ext>
            </a:extLst>
          </p:cNvPr>
          <p:cNvSpPr txBox="1"/>
          <p:nvPr/>
        </p:nvSpPr>
        <p:spPr>
          <a:xfrm>
            <a:off x="10966954" y="4539877"/>
            <a:ext cx="737702" cy="369332"/>
          </a:xfrm>
          <a:prstGeom prst="rect">
            <a:avLst/>
          </a:prstGeom>
          <a:noFill/>
        </p:spPr>
        <p:txBody>
          <a:bodyPr wrap="none" rtlCol="0">
            <a:spAutoFit/>
          </a:bodyPr>
          <a:lstStyle/>
          <a:p>
            <a:r>
              <a:rPr lang="en-US" dirty="0">
                <a:solidFill>
                  <a:srgbClr val="0070C0"/>
                </a:solidFill>
              </a:rPr>
              <a:t>Signal</a:t>
            </a:r>
          </a:p>
        </p:txBody>
      </p:sp>
      <p:pic>
        <p:nvPicPr>
          <p:cNvPr id="14" name="Picture 13">
            <a:extLst>
              <a:ext uri="{FF2B5EF4-FFF2-40B4-BE49-F238E27FC236}">
                <a16:creationId xmlns:a16="http://schemas.microsoft.com/office/drawing/2014/main" id="{93566CD4-8637-6740-B7C2-6FBAEE9F644A}"/>
              </a:ext>
            </a:extLst>
          </p:cNvPr>
          <p:cNvPicPr>
            <a:picLocks noChangeAspect="1"/>
          </p:cNvPicPr>
          <p:nvPr/>
        </p:nvPicPr>
        <p:blipFill>
          <a:blip r:embed="rId3"/>
          <a:stretch>
            <a:fillRect/>
          </a:stretch>
        </p:blipFill>
        <p:spPr>
          <a:xfrm>
            <a:off x="10064378" y="2121565"/>
            <a:ext cx="1384300" cy="2286000"/>
          </a:xfrm>
          <a:prstGeom prst="rect">
            <a:avLst/>
          </a:prstGeom>
        </p:spPr>
      </p:pic>
      <p:cxnSp>
        <p:nvCxnSpPr>
          <p:cNvPr id="15" name="Straight Arrow Connector 14">
            <a:extLst>
              <a:ext uri="{FF2B5EF4-FFF2-40B4-BE49-F238E27FC236}">
                <a16:creationId xmlns:a16="http://schemas.microsoft.com/office/drawing/2014/main" id="{9B19DE5E-5DD2-EE4D-8FCD-9DDD8A122301}"/>
              </a:ext>
            </a:extLst>
          </p:cNvPr>
          <p:cNvCxnSpPr>
            <a:cxnSpLocks/>
            <a:stCxn id="10" idx="0"/>
          </p:cNvCxnSpPr>
          <p:nvPr/>
        </p:nvCxnSpPr>
        <p:spPr>
          <a:xfrm flipV="1">
            <a:off x="10189224" y="4355764"/>
            <a:ext cx="250802" cy="2063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D3F393-C619-C140-AC31-329F0250DE6E}"/>
              </a:ext>
            </a:extLst>
          </p:cNvPr>
          <p:cNvCxnSpPr>
            <a:cxnSpLocks/>
            <a:stCxn id="12" idx="0"/>
          </p:cNvCxnSpPr>
          <p:nvPr/>
        </p:nvCxnSpPr>
        <p:spPr>
          <a:xfrm flipV="1">
            <a:off x="10756528" y="4355764"/>
            <a:ext cx="7303" cy="224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1656FF-44CF-1747-9E28-1AB4586F1B1C}"/>
              </a:ext>
            </a:extLst>
          </p:cNvPr>
          <p:cNvCxnSpPr>
            <a:cxnSpLocks/>
          </p:cNvCxnSpPr>
          <p:nvPr/>
        </p:nvCxnSpPr>
        <p:spPr>
          <a:xfrm flipH="1" flipV="1">
            <a:off x="11130735" y="4328711"/>
            <a:ext cx="177884" cy="22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6F27B3-48BB-D340-A615-711F6D0174BA}"/>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20" name="TextBox 19">
            <a:extLst>
              <a:ext uri="{FF2B5EF4-FFF2-40B4-BE49-F238E27FC236}">
                <a16:creationId xmlns:a16="http://schemas.microsoft.com/office/drawing/2014/main" id="{CE27102C-6830-B44E-B13D-8036A7C671A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429345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6</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3240"/>
            <a:ext cx="10812832" cy="4195957"/>
          </a:xfrm>
          <a:prstGeom prst="rect">
            <a:avLst/>
          </a:prstGeom>
        </p:spPr>
        <p:txBody>
          <a:bodyPr wrap="square">
            <a:spAutoFit/>
          </a:bodyPr>
          <a:lstStyle/>
          <a:p>
            <a:pPr marL="228600" algn="just">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Install the DHT11 library by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 it from </a:t>
            </a:r>
            <a:r>
              <a:rPr lang="en-MY" dirty="0">
                <a:hlinkClick r:id="rId2"/>
              </a:rPr>
              <a:t>https://bit.ly/34FQdHr</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 not </a:t>
            </a:r>
            <a:r>
              <a:rPr lang="en-MY" b="1" dirty="0">
                <a:solidFill>
                  <a:srgbClr val="FF0000"/>
                </a:solidFill>
                <a:latin typeface="Arial" panose="020B0604020202020204" pitchFamily="34" charset="0"/>
                <a:ea typeface="Times New Roman" panose="02020603050405020304" pitchFamily="18" charset="0"/>
                <a:cs typeface="Arial" panose="020B0604020202020204" pitchFamily="34" charset="0"/>
              </a:rPr>
              <a:t>UNZIP</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dht11-main.zip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Launch the Arduino IDE.</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cs typeface="Arial" panose="020B0604020202020204" pitchFamily="34" charset="0"/>
              </a:rPr>
              <a:t>Click </a:t>
            </a:r>
            <a:r>
              <a:rPr lang="en-MY" b="1" dirty="0">
                <a:solidFill>
                  <a:srgbClr val="002060"/>
                </a:solidFill>
                <a:latin typeface="Arial" panose="020B0604020202020204" pitchFamily="34" charset="0"/>
                <a:cs typeface="Arial" panose="020B0604020202020204" pitchFamily="34" charset="0"/>
              </a:rPr>
              <a:t>Sketch &gt; Include Library &gt; Add .zip library …</a:t>
            </a:r>
            <a:r>
              <a:rPr lang="en-MY" dirty="0">
                <a:solidFill>
                  <a:srgbClr val="002060"/>
                </a:solidFill>
                <a:latin typeface="Arial" panose="020B0604020202020204" pitchFamily="34" charset="0"/>
                <a:cs typeface="Arial" panose="020B0604020202020204" pitchFamily="34" charset="0"/>
              </a:rPr>
              <a:t> browse for “</a:t>
            </a:r>
            <a:r>
              <a:rPr lang="en-MY" b="1" i="1" dirty="0">
                <a:solidFill>
                  <a:srgbClr val="002060"/>
                </a:solidFill>
                <a:latin typeface="Arial" panose="020B0604020202020204" pitchFamily="34" charset="0"/>
                <a:cs typeface="Arial" panose="020B0604020202020204" pitchFamily="34" charset="0"/>
              </a:rPr>
              <a:t>dht11-main.zip</a:t>
            </a:r>
            <a:r>
              <a:rPr lang="en-MY" dirty="0">
                <a:solidFill>
                  <a:srgbClr val="002060"/>
                </a:solidFill>
                <a:latin typeface="Arial" panose="020B0604020202020204" pitchFamily="34" charset="0"/>
                <a:cs typeface="Arial" panose="020B0604020202020204" pitchFamily="34" charset="0"/>
              </a:rPr>
              <a:t>” &amp; click to upload the zipped library.</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US" alt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Click</a:t>
            </a:r>
            <a:r>
              <a:rPr lang="en-US" alt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 File &gt; Examples &gt; Examples from Custom Libraries &gt; dht11-main &gt; </a:t>
            </a:r>
            <a:r>
              <a:rPr lang="en-US" altLang="en-US"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dht_test</a:t>
            </a:r>
            <a:r>
              <a:rPr lang="en-US" alt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endPar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Click upload button         to upload the sketch to ESP32 board. Ensure that you have selected the right board and set the current port. Don’t forget to press </a:t>
            </a:r>
            <a:r>
              <a:rPr lang="en-MY" b="1" dirty="0">
                <a:solidFill>
                  <a:srgbClr val="FF0000"/>
                </a:solidFill>
                <a:latin typeface="Arial" panose="020B0604020202020204" pitchFamily="34" charset="0"/>
                <a:ea typeface="Times New Roman" panose="02020603050405020304" pitchFamily="18" charset="0"/>
              </a:rPr>
              <a:t>BOOT</a:t>
            </a:r>
            <a:r>
              <a:rPr lang="en-MY" dirty="0">
                <a:solidFill>
                  <a:srgbClr val="002060"/>
                </a:solidFill>
                <a:latin typeface="Arial" panose="020B0604020202020204" pitchFamily="34" charset="0"/>
                <a:ea typeface="Times New Roman" panose="02020603050405020304" pitchFamily="18" charset="0"/>
              </a:rPr>
              <a:t> button. Refer to </a:t>
            </a:r>
            <a:r>
              <a:rPr lang="en-MY" b="1" dirty="0">
                <a:solidFill>
                  <a:srgbClr val="FF0000"/>
                </a:solidFill>
                <a:latin typeface="Arial" panose="020B0604020202020204" pitchFamily="34" charset="0"/>
                <a:ea typeface="Times New Roman" panose="02020603050405020304" pitchFamily="18" charset="0"/>
              </a:rPr>
              <a:t>Troubleshoot</a:t>
            </a:r>
            <a:r>
              <a:rPr lang="en-MY" dirty="0">
                <a:solidFill>
                  <a:srgbClr val="002060"/>
                </a:solidFill>
                <a:latin typeface="Arial" panose="020B0604020202020204" pitchFamily="34" charset="0"/>
                <a:ea typeface="Times New Roman" panose="02020603050405020304" pitchFamily="18" charset="0"/>
              </a:rPr>
              <a:t> section if you have problem.</a:t>
            </a:r>
            <a:endParaRPr lang="en-MY" sz="2000" dirty="0">
              <a:solidFill>
                <a:srgbClr val="002060"/>
              </a:solidFill>
              <a:latin typeface="Arial" panose="020B0604020202020204" pitchFamily="34" charset="0"/>
              <a:ea typeface="Times New Roman" panose="02020603050405020304" pitchFamily="18" charset="0"/>
            </a:endParaRPr>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44534" cy="523220"/>
          </a:xfrm>
          <a:prstGeom prst="rect">
            <a:avLst/>
          </a:prstGeom>
          <a:noFill/>
          <a:ln>
            <a:noFill/>
          </a:ln>
        </p:spPr>
        <p:txBody>
          <a:bodyPr wrap="none" rtlCol="0">
            <a:spAutoFit/>
          </a:bodyPr>
          <a:lstStyle/>
          <a:p>
            <a:r>
              <a:rPr lang="en-US" sz="2800" b="1" u="sng" dirty="0">
                <a:solidFill>
                  <a:srgbClr val="002060"/>
                </a:solidFill>
              </a:rPr>
              <a:t>Working File</a:t>
            </a:r>
          </a:p>
        </p:txBody>
      </p:sp>
      <p:sp>
        <p:nvSpPr>
          <p:cNvPr id="50" name="Rectangle 49">
            <a:extLst>
              <a:ext uri="{FF2B5EF4-FFF2-40B4-BE49-F238E27FC236}">
                <a16:creationId xmlns:a16="http://schemas.microsoft.com/office/drawing/2014/main" id="{1FF7889A-F13B-6348-877A-7B0376766A34}"/>
              </a:ext>
            </a:extLst>
          </p:cNvPr>
          <p:cNvSpPr/>
          <p:nvPr/>
        </p:nvSpPr>
        <p:spPr>
          <a:xfrm>
            <a:off x="250051" y="998452"/>
            <a:ext cx="208593" cy="54192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3ADC10D-B590-AF42-BEEA-A30E7964B212}"/>
              </a:ext>
            </a:extLst>
          </p:cNvPr>
          <p:cNvPicPr>
            <a:picLocks noChangeAspect="1"/>
          </p:cNvPicPr>
          <p:nvPr/>
        </p:nvPicPr>
        <p:blipFill>
          <a:blip r:embed="rId3"/>
          <a:stretch>
            <a:fillRect/>
          </a:stretch>
        </p:blipFill>
        <p:spPr>
          <a:xfrm>
            <a:off x="7760099" y="1380774"/>
            <a:ext cx="1485900" cy="469900"/>
          </a:xfrm>
          <a:prstGeom prst="rect">
            <a:avLst/>
          </a:prstGeom>
        </p:spPr>
      </p:pic>
      <p:sp>
        <p:nvSpPr>
          <p:cNvPr id="13" name="Rectangle 12">
            <a:extLst>
              <a:ext uri="{FF2B5EF4-FFF2-40B4-BE49-F238E27FC236}">
                <a16:creationId xmlns:a16="http://schemas.microsoft.com/office/drawing/2014/main" id="{2AA5D8C3-F7D2-DC44-8DDF-5C2C9A88E185}"/>
              </a:ext>
            </a:extLst>
          </p:cNvPr>
          <p:cNvSpPr/>
          <p:nvPr/>
        </p:nvSpPr>
        <p:spPr>
          <a:xfrm>
            <a:off x="190527" y="923550"/>
            <a:ext cx="10812832" cy="456535"/>
          </a:xfrm>
          <a:prstGeom prst="rect">
            <a:avLst/>
          </a:prstGeom>
        </p:spPr>
        <p:txBody>
          <a:bodyPr wrap="square">
            <a:spAutoFit/>
          </a:bodyPr>
          <a:lstStyle/>
          <a:p>
            <a:pPr marL="228600" algn="just">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Installation of DHT11 library</a:t>
            </a:r>
          </a:p>
        </p:txBody>
      </p:sp>
      <p:pic>
        <p:nvPicPr>
          <p:cNvPr id="18" name="Picture 17">
            <a:extLst>
              <a:ext uri="{FF2B5EF4-FFF2-40B4-BE49-F238E27FC236}">
                <a16:creationId xmlns:a16="http://schemas.microsoft.com/office/drawing/2014/main" id="{9A450DD8-709E-944F-810F-CD00BA2B82AA}"/>
              </a:ext>
            </a:extLst>
          </p:cNvPr>
          <p:cNvPicPr>
            <a:picLocks noChangeAspect="1"/>
          </p:cNvPicPr>
          <p:nvPr/>
        </p:nvPicPr>
        <p:blipFill>
          <a:blip r:embed="rId4"/>
          <a:stretch>
            <a:fillRect/>
          </a:stretch>
        </p:blipFill>
        <p:spPr>
          <a:xfrm>
            <a:off x="3169291" y="3875569"/>
            <a:ext cx="368300" cy="431800"/>
          </a:xfrm>
          <a:prstGeom prst="rect">
            <a:avLst/>
          </a:prstGeom>
        </p:spPr>
      </p:pic>
      <p:sp>
        <p:nvSpPr>
          <p:cNvPr id="15" name="TextBox 14">
            <a:extLst>
              <a:ext uri="{FF2B5EF4-FFF2-40B4-BE49-F238E27FC236}">
                <a16:creationId xmlns:a16="http://schemas.microsoft.com/office/drawing/2014/main" id="{A8307A90-7DA6-044C-A8BC-59E4312DB42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6" name="TextBox 15">
            <a:extLst>
              <a:ext uri="{FF2B5EF4-FFF2-40B4-BE49-F238E27FC236}">
                <a16:creationId xmlns:a16="http://schemas.microsoft.com/office/drawing/2014/main" id="{710777A2-9849-9644-BFF6-996268447F44}"/>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323624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descr="Graphical user interface, text, application&#10;&#10;Description automatically generated">
            <a:extLst>
              <a:ext uri="{FF2B5EF4-FFF2-40B4-BE49-F238E27FC236}">
                <a16:creationId xmlns:a16="http://schemas.microsoft.com/office/drawing/2014/main" id="{29914AB2-7BA7-1A42-80B5-65CEAEE98F44}"/>
              </a:ext>
            </a:extLst>
          </p:cNvPr>
          <p:cNvPicPr/>
          <p:nvPr/>
        </p:nvPicPr>
        <p:blipFill>
          <a:blip r:embed="rId2"/>
          <a:stretch>
            <a:fillRect/>
          </a:stretch>
        </p:blipFill>
        <p:spPr>
          <a:xfrm>
            <a:off x="1015217" y="2988710"/>
            <a:ext cx="8396732" cy="3662257"/>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7</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1110"/>
            <a:ext cx="10812832" cy="2118529"/>
          </a:xfrm>
          <a:prstGeom prst="rect">
            <a:avLst/>
          </a:prstGeom>
        </p:spPr>
        <p:txBody>
          <a:bodyPr wrap="square">
            <a:spAutoFit/>
          </a:bodyPr>
          <a:lstStyle/>
          <a:p>
            <a:pPr lvl="0" eaLnBrk="0" fontAlgn="base" hangingPunct="0">
              <a:lnSpc>
                <a:spcPct val="150000"/>
              </a:lnSpc>
              <a:spcBef>
                <a:spcPct val="0"/>
              </a:spcBef>
              <a:spcAft>
                <a:spcPct val="0"/>
              </a:spcAft>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US" alt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Click                         to open a window and view the output.</a:t>
            </a:r>
            <a:endParaRPr lang="en-US" altLang="en-US" sz="1400" dirty="0">
              <a:solidFill>
                <a:srgbClr val="002060"/>
              </a:solidFill>
            </a:endParaRPr>
          </a:p>
          <a:p>
            <a:pPr lvl="0" eaLnBrk="0" fontAlgn="base" hangingPunct="0">
              <a:lnSpc>
                <a:spcPct val="150000"/>
              </a:lnSpc>
              <a:spcBef>
                <a:spcPct val="0"/>
              </a:spcBef>
              <a:spcAft>
                <a:spcPct val="0"/>
              </a:spcAft>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US" alt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Both values will be update every 1 second.</a:t>
            </a:r>
            <a:endParaRPr lang="en-US" altLang="en-US" sz="1400" dirty="0">
              <a:solidFill>
                <a:srgbClr val="002060"/>
              </a:solidFill>
              <a:sym typeface="Wingdings" pitchFamily="2" charset="2"/>
            </a:endParaRPr>
          </a:p>
          <a:p>
            <a:pPr lvl="0" eaLnBrk="0" fontAlgn="base" hangingPunct="0">
              <a:lnSpc>
                <a:spcPct val="150000"/>
              </a:lnSpc>
              <a:spcBef>
                <a:spcPct val="0"/>
              </a:spcBef>
              <a:spcAft>
                <a:spcPct val="0"/>
              </a:spcAft>
            </a:pPr>
            <a:r>
              <a:rPr lang="en-US" altLang="en-US"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US" alt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There are several versions of DHT11 libraries which may lead to Checksum error and Time out error, nevertheless, the reading for both humid and temp is correct.</a:t>
            </a:r>
          </a:p>
          <a:p>
            <a:pPr lvl="0" eaLnBrk="0" fontAlgn="base" hangingPunct="0">
              <a:lnSpc>
                <a:spcPct val="150000"/>
              </a:lnSpc>
              <a:spcBef>
                <a:spcPct val="0"/>
              </a:spcBef>
              <a:spcAft>
                <a:spcPct val="0"/>
              </a:spcAft>
            </a:pPr>
            <a:r>
              <a:rPr lang="en-US" altLang="en-US"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Display the serial data receive &amp; transmit by ESP32.</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5" name="TextBox 44">
            <a:extLst>
              <a:ext uri="{FF2B5EF4-FFF2-40B4-BE49-F238E27FC236}">
                <a16:creationId xmlns:a16="http://schemas.microsoft.com/office/drawing/2014/main" id="{8A51735E-4F3E-E540-BCEF-0532D8117A8F}"/>
              </a:ext>
            </a:extLst>
          </p:cNvPr>
          <p:cNvSpPr txBox="1"/>
          <p:nvPr/>
        </p:nvSpPr>
        <p:spPr>
          <a:xfrm>
            <a:off x="60960" y="475232"/>
            <a:ext cx="1887055" cy="523220"/>
          </a:xfrm>
          <a:prstGeom prst="rect">
            <a:avLst/>
          </a:prstGeom>
          <a:noFill/>
          <a:ln>
            <a:noFill/>
          </a:ln>
        </p:spPr>
        <p:txBody>
          <a:bodyPr wrap="none" rtlCol="0">
            <a:spAutoFit/>
          </a:bodyPr>
          <a:lstStyle/>
          <a:p>
            <a:r>
              <a:rPr lang="en-US" sz="2800" b="1" u="sng" dirty="0">
                <a:solidFill>
                  <a:srgbClr val="002060"/>
                </a:solidFill>
              </a:rPr>
              <a:t>The Output</a:t>
            </a:r>
          </a:p>
        </p:txBody>
      </p:sp>
      <p:sp>
        <p:nvSpPr>
          <p:cNvPr id="130" name="TextBox 129">
            <a:extLst>
              <a:ext uri="{FF2B5EF4-FFF2-40B4-BE49-F238E27FC236}">
                <a16:creationId xmlns:a16="http://schemas.microsoft.com/office/drawing/2014/main" id="{8223BEB8-455B-C642-BDC2-F04ED04094EF}"/>
              </a:ext>
            </a:extLst>
          </p:cNvPr>
          <p:cNvSpPr txBox="1"/>
          <p:nvPr/>
        </p:nvSpPr>
        <p:spPr>
          <a:xfrm>
            <a:off x="6377492" y="5978537"/>
            <a:ext cx="2731069" cy="276999"/>
          </a:xfrm>
          <a:prstGeom prst="rect">
            <a:avLst/>
          </a:prstGeom>
          <a:noFill/>
        </p:spPr>
        <p:txBody>
          <a:bodyPr wrap="squar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Set baud rate to 9600</a:t>
            </a:r>
          </a:p>
        </p:txBody>
      </p:sp>
      <p:cxnSp>
        <p:nvCxnSpPr>
          <p:cNvPr id="66" name="Straight Arrow Connector 65">
            <a:extLst>
              <a:ext uri="{FF2B5EF4-FFF2-40B4-BE49-F238E27FC236}">
                <a16:creationId xmlns:a16="http://schemas.microsoft.com/office/drawing/2014/main" id="{ECCB3AC7-EF53-9B48-9F8D-F8C9EA2A32A0}"/>
              </a:ext>
            </a:extLst>
          </p:cNvPr>
          <p:cNvCxnSpPr>
            <a:cxnSpLocks/>
          </p:cNvCxnSpPr>
          <p:nvPr/>
        </p:nvCxnSpPr>
        <p:spPr>
          <a:xfrm>
            <a:off x="7495545" y="6235187"/>
            <a:ext cx="0" cy="1825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E82C0CF-3D75-CC44-9AC7-12AD8B8705F3}"/>
              </a:ext>
            </a:extLst>
          </p:cNvPr>
          <p:cNvSpPr/>
          <p:nvPr/>
        </p:nvSpPr>
        <p:spPr>
          <a:xfrm>
            <a:off x="250051" y="998452"/>
            <a:ext cx="208593" cy="54192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1" name="Picture 38" descr="A picture containing text&#10;&#10;Description automatically generated">
            <a:extLst>
              <a:ext uri="{FF2B5EF4-FFF2-40B4-BE49-F238E27FC236}">
                <a16:creationId xmlns:a16="http://schemas.microsoft.com/office/drawing/2014/main" id="{0E88C04A-C994-2B4C-BE73-34A0BC9D4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804" y="1031152"/>
            <a:ext cx="1441423" cy="3747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03F2F80-CFB7-F64C-B132-FB8FBE4E5FF3}"/>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D1DDFEDE-DADF-6F4C-94F2-4C3C54C9352E}"/>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4276718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1ECA3-6342-734D-B82D-D93263BCD2FE}"/>
              </a:ext>
            </a:extLst>
          </p:cNvPr>
          <p:cNvPicPr>
            <a:picLocks noChangeAspect="1"/>
          </p:cNvPicPr>
          <p:nvPr/>
        </p:nvPicPr>
        <p:blipFill>
          <a:blip r:embed="rId2"/>
          <a:stretch>
            <a:fillRect/>
          </a:stretch>
        </p:blipFill>
        <p:spPr>
          <a:xfrm>
            <a:off x="946595" y="3950876"/>
            <a:ext cx="2527300" cy="7112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8</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3" name="Rectangle 2">
            <a:extLst>
              <a:ext uri="{FF2B5EF4-FFF2-40B4-BE49-F238E27FC236}">
                <a16:creationId xmlns:a16="http://schemas.microsoft.com/office/drawing/2014/main" id="{C77AD46A-6AA1-0D40-B030-0A639D5FC3A2}"/>
              </a:ext>
            </a:extLst>
          </p:cNvPr>
          <p:cNvSpPr/>
          <p:nvPr/>
        </p:nvSpPr>
        <p:spPr>
          <a:xfrm>
            <a:off x="937846" y="3944783"/>
            <a:ext cx="10118066" cy="72499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538912C-5536-2045-BE1E-41C33CA60D5B}"/>
              </a:ext>
            </a:extLst>
          </p:cNvPr>
          <p:cNvSpPr/>
          <p:nvPr/>
        </p:nvSpPr>
        <p:spPr>
          <a:xfrm>
            <a:off x="441322" y="956572"/>
            <a:ext cx="10812832" cy="2949525"/>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Filename: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dht11_test.ino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This sketch consists of 2 functions:</a:t>
            </a:r>
          </a:p>
          <a:p>
            <a:pPr marL="228600" algn="just">
              <a:lnSpc>
                <a:spcPct val="150000"/>
              </a:lnSpc>
            </a:pP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void setup( ), void loop(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The sketch starts with:</a:t>
            </a:r>
          </a:p>
          <a:p>
            <a:pPr marL="685800" lvl="1" algn="just">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dht11.h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an Arduino low cost library for temperature &amp; humidity sensor.</a:t>
            </a:r>
          </a:p>
          <a:p>
            <a:pPr marL="685800" lvl="1" algn="just">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dht11 DHT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create DHT object to access the functions within the library.</a:t>
            </a:r>
          </a:p>
          <a:p>
            <a:pPr marL="685800" lvl="1" algn="just">
              <a:lnSpc>
                <a:spcPct val="150000"/>
              </a:lnSpc>
            </a:pPr>
            <a:r>
              <a:rPr lang="en-MY" b="1" dirty="0">
                <a:solidFill>
                  <a:srgbClr val="002060"/>
                </a:solidFill>
                <a:latin typeface="Arial" panose="020B0604020202020204" pitchFamily="34" charset="0"/>
                <a:cs typeface="Arial" panose="020B0604020202020204" pitchFamily="34" charset="0"/>
              </a:rPr>
              <a:t>#define DHT11_PIN 4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set pin D4 as input signal from DHT11.</a:t>
            </a:r>
          </a:p>
        </p:txBody>
      </p:sp>
      <p:sp>
        <p:nvSpPr>
          <p:cNvPr id="16" name="Rectangle 15">
            <a:extLst>
              <a:ext uri="{FF2B5EF4-FFF2-40B4-BE49-F238E27FC236}">
                <a16:creationId xmlns:a16="http://schemas.microsoft.com/office/drawing/2014/main" id="{8EB14F0E-EB22-8C4C-B154-F80C76825AD4}"/>
              </a:ext>
            </a:extLst>
          </p:cNvPr>
          <p:cNvSpPr/>
          <p:nvPr/>
        </p:nvSpPr>
        <p:spPr>
          <a:xfrm>
            <a:off x="244856" y="998452"/>
            <a:ext cx="208593" cy="54192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AC7EEF-FD00-5F43-8EFD-A9463F646B6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E130BF6D-74E0-BB43-89E6-73DD4FCB048E}"/>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311942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5F5D-DB00-8243-A665-21EA19428C81}"/>
              </a:ext>
            </a:extLst>
          </p:cNvPr>
          <p:cNvPicPr>
            <a:picLocks noChangeAspect="1"/>
          </p:cNvPicPr>
          <p:nvPr/>
        </p:nvPicPr>
        <p:blipFill>
          <a:blip r:embed="rId2"/>
          <a:stretch>
            <a:fillRect/>
          </a:stretch>
        </p:blipFill>
        <p:spPr>
          <a:xfrm>
            <a:off x="962647" y="3864856"/>
            <a:ext cx="7213600" cy="18415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9</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3" name="Rectangle 2">
            <a:extLst>
              <a:ext uri="{FF2B5EF4-FFF2-40B4-BE49-F238E27FC236}">
                <a16:creationId xmlns:a16="http://schemas.microsoft.com/office/drawing/2014/main" id="{C77AD46A-6AA1-0D40-B030-0A639D5FC3A2}"/>
              </a:ext>
            </a:extLst>
          </p:cNvPr>
          <p:cNvSpPr/>
          <p:nvPr/>
        </p:nvSpPr>
        <p:spPr>
          <a:xfrm>
            <a:off x="937846" y="3843198"/>
            <a:ext cx="10118066" cy="1960702"/>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46B1E00-BF9C-9041-9331-316DBB6C3CA5}"/>
              </a:ext>
            </a:extLst>
          </p:cNvPr>
          <p:cNvSpPr/>
          <p:nvPr/>
        </p:nvSpPr>
        <p:spPr>
          <a:xfrm>
            <a:off x="451676" y="1019474"/>
            <a:ext cx="10812832" cy="2811026"/>
          </a:xfrm>
          <a:prstGeom prst="rect">
            <a:avLst/>
          </a:prstGeom>
        </p:spPr>
        <p:txBody>
          <a:bodyPr wrap="square">
            <a:spAutoFit/>
          </a:bodyPr>
          <a:lstStyle/>
          <a:p>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Line #9 - #16 took place in void setup( ) function</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void setup(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function is the first function to run. Lines written in here run once at the very beginning. Every power up,  reset or upload new sketch, ESP32 will invoke setup( ) function. Initialization of pin modes and variables also will be done here.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Serial communication at respective port will start with data rate of 9600. This will allow us to see information/values/data/send &amp; receive/input &amp; output activities in ESP32 on your computer/laptop thru Serial Monitor by using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Serial.print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command. </a:t>
            </a:r>
            <a:endPar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sp>
        <p:nvSpPr>
          <p:cNvPr id="30" name="Rectangle 29">
            <a:extLst>
              <a:ext uri="{FF2B5EF4-FFF2-40B4-BE49-F238E27FC236}">
                <a16:creationId xmlns:a16="http://schemas.microsoft.com/office/drawing/2014/main" id="{D76013E7-7A28-004B-AC2F-C95D4D5275E1}"/>
              </a:ext>
            </a:extLst>
          </p:cNvPr>
          <p:cNvSpPr/>
          <p:nvPr/>
        </p:nvSpPr>
        <p:spPr>
          <a:xfrm>
            <a:off x="244856" y="998452"/>
            <a:ext cx="208593" cy="541929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7BE5D-6228-9D4D-B60C-1B91FB92EB66}"/>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3" name="TextBox 12">
            <a:extLst>
              <a:ext uri="{FF2B5EF4-FFF2-40B4-BE49-F238E27FC236}">
                <a16:creationId xmlns:a16="http://schemas.microsoft.com/office/drawing/2014/main" id="{3A45F38A-8185-D54F-88E3-F31050E632B8}"/>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2a. Getting Started with ESP32 &amp; DHT11</a:t>
            </a:r>
          </a:p>
        </p:txBody>
      </p:sp>
    </p:spTree>
    <p:extLst>
      <p:ext uri="{BB962C8B-B14F-4D97-AF65-F5344CB8AC3E}">
        <p14:creationId xmlns:p14="http://schemas.microsoft.com/office/powerpoint/2010/main" val="2862104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15580</TotalTime>
  <Words>1201</Words>
  <Application>Microsoft Macintosh PowerPoint</Application>
  <PresentationFormat>Widescreen</PresentationFormat>
  <Paragraphs>129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Miriam Fixed</vt:lpstr>
      <vt:lpstr>Times New Roman</vt:lpstr>
      <vt:lpstr>Office Theme</vt:lpstr>
      <vt:lpstr>Getting Started with  ESP32 &amp; DHT11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Exercises  </dc:title>
  <dc:creator>Safyzan Salim</dc:creator>
  <cp:lastModifiedBy>Safyzan Salim</cp:lastModifiedBy>
  <cp:revision>295</cp:revision>
  <cp:lastPrinted>2021-01-08T23:57:14Z</cp:lastPrinted>
  <dcterms:created xsi:type="dcterms:W3CDTF">2019-08-26T23:13:04Z</dcterms:created>
  <dcterms:modified xsi:type="dcterms:W3CDTF">2021-02-06T04:17:23Z</dcterms:modified>
</cp:coreProperties>
</file>